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90" r:id="rId4"/>
    <p:sldId id="278" r:id="rId5"/>
    <p:sldId id="293" r:id="rId6"/>
    <p:sldId id="294" r:id="rId7"/>
    <p:sldId id="295" r:id="rId8"/>
    <p:sldId id="296" r:id="rId9"/>
    <p:sldId id="297" r:id="rId10"/>
    <p:sldId id="298" r:id="rId11"/>
    <p:sldId id="299" r:id="rId12"/>
    <p:sldId id="300" r:id="rId13"/>
    <p:sldId id="301" r:id="rId14"/>
    <p:sldId id="303" r:id="rId15"/>
    <p:sldId id="308" r:id="rId16"/>
    <p:sldId id="304" r:id="rId17"/>
    <p:sldId id="305" r:id="rId18"/>
    <p:sldId id="306" r:id="rId19"/>
    <p:sldId id="307" r:id="rId20"/>
    <p:sldId id="309" r:id="rId21"/>
    <p:sldId id="310" r:id="rId22"/>
    <p:sldId id="311" r:id="rId23"/>
    <p:sldId id="312" r:id="rId24"/>
    <p:sldId id="276" r:id="rId25"/>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B2E3CC9B-EA32-413F-A5BD-EB865BB4B4AF}">
          <p14:sldIdLst>
            <p14:sldId id="256"/>
            <p14:sldId id="257"/>
            <p14:sldId id="290"/>
            <p14:sldId id="278"/>
            <p14:sldId id="293"/>
            <p14:sldId id="294"/>
            <p14:sldId id="295"/>
            <p14:sldId id="296"/>
            <p14:sldId id="297"/>
            <p14:sldId id="298"/>
            <p14:sldId id="299"/>
            <p14:sldId id="300"/>
            <p14:sldId id="301"/>
            <p14:sldId id="303"/>
            <p14:sldId id="308"/>
            <p14:sldId id="304"/>
            <p14:sldId id="305"/>
            <p14:sldId id="306"/>
            <p14:sldId id="307"/>
            <p14:sldId id="309"/>
            <p14:sldId id="310"/>
            <p14:sldId id="311"/>
            <p14:sldId id="312"/>
            <p14:sldId id="27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Богдан Прогер" initials="БП" lastIdx="1" clrIdx="0">
    <p:extLst>
      <p:ext uri="{19B8F6BF-5375-455C-9EA6-DF929625EA0E}">
        <p15:presenceInfo xmlns:p15="http://schemas.microsoft.com/office/powerpoint/2012/main" userId="6aabcb48d54a253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4660"/>
  </p:normalViewPr>
  <p:slideViewPr>
    <p:cSldViewPr snapToGrid="0">
      <p:cViewPr varScale="1">
        <p:scale>
          <a:sx n="164" d="100"/>
          <a:sy n="164" d="100"/>
        </p:scale>
        <p:origin x="186"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B765ACC-305A-4376-9134-D225527B8AB0}"/>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8BBC546B-7C7F-40ED-B127-6463079651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8A7D9654-5498-44C0-AA98-8592DC613B8A}"/>
              </a:ext>
            </a:extLst>
          </p:cNvPr>
          <p:cNvSpPr>
            <a:spLocks noGrp="1"/>
          </p:cNvSpPr>
          <p:nvPr>
            <p:ph type="dt" sz="half" idx="10"/>
          </p:nvPr>
        </p:nvSpPr>
        <p:spPr/>
        <p:txBody>
          <a:bodyPr/>
          <a:lstStyle/>
          <a:p>
            <a:fld id="{32309BD2-70ED-4A43-8B41-CE630C36819C}" type="datetimeFigureOut">
              <a:rPr lang="ru-RU" smtClean="0"/>
              <a:t>14.12.2025</a:t>
            </a:fld>
            <a:endParaRPr lang="ru-RU"/>
          </a:p>
        </p:txBody>
      </p:sp>
      <p:sp>
        <p:nvSpPr>
          <p:cNvPr id="5" name="Нижний колонтитул 4">
            <a:extLst>
              <a:ext uri="{FF2B5EF4-FFF2-40B4-BE49-F238E27FC236}">
                <a16:creationId xmlns:a16="http://schemas.microsoft.com/office/drawing/2014/main" id="{4E41492C-5283-4BA7-A626-FE481D031B1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7968475-6B7C-40C8-B903-25734A8728FD}"/>
              </a:ext>
            </a:extLst>
          </p:cNvPr>
          <p:cNvSpPr>
            <a:spLocks noGrp="1"/>
          </p:cNvSpPr>
          <p:nvPr>
            <p:ph type="sldNum" sz="quarter" idx="12"/>
          </p:nvPr>
        </p:nvSpPr>
        <p:spPr/>
        <p:txBody>
          <a:bodyPr/>
          <a:lstStyle/>
          <a:p>
            <a:fld id="{B4668D4C-F0ED-4957-B592-3CC6B5CF51D0}" type="slidenum">
              <a:rPr lang="ru-RU" smtClean="0"/>
              <a:t>‹#›</a:t>
            </a:fld>
            <a:endParaRPr lang="ru-RU"/>
          </a:p>
        </p:txBody>
      </p:sp>
    </p:spTree>
    <p:extLst>
      <p:ext uri="{BB962C8B-B14F-4D97-AF65-F5344CB8AC3E}">
        <p14:creationId xmlns:p14="http://schemas.microsoft.com/office/powerpoint/2010/main" val="280994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BC9374B-E387-461C-9E1A-3F3CECAEEF86}"/>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D2CDE1FB-C6C4-4A58-95C2-DA1A8FE4C38E}"/>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D1B7B70-6F69-49E9-9381-0ABBC7F8709F}"/>
              </a:ext>
            </a:extLst>
          </p:cNvPr>
          <p:cNvSpPr>
            <a:spLocks noGrp="1"/>
          </p:cNvSpPr>
          <p:nvPr>
            <p:ph type="dt" sz="half" idx="10"/>
          </p:nvPr>
        </p:nvSpPr>
        <p:spPr/>
        <p:txBody>
          <a:bodyPr/>
          <a:lstStyle/>
          <a:p>
            <a:fld id="{32309BD2-70ED-4A43-8B41-CE630C36819C}" type="datetimeFigureOut">
              <a:rPr lang="ru-RU" smtClean="0"/>
              <a:t>14.12.2025</a:t>
            </a:fld>
            <a:endParaRPr lang="ru-RU"/>
          </a:p>
        </p:txBody>
      </p:sp>
      <p:sp>
        <p:nvSpPr>
          <p:cNvPr id="5" name="Нижний колонтитул 4">
            <a:extLst>
              <a:ext uri="{FF2B5EF4-FFF2-40B4-BE49-F238E27FC236}">
                <a16:creationId xmlns:a16="http://schemas.microsoft.com/office/drawing/2014/main" id="{452C7E7F-0943-40A1-882B-D0E270B3DE9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3160F8E-A268-4298-92D0-6C535AA17045}"/>
              </a:ext>
            </a:extLst>
          </p:cNvPr>
          <p:cNvSpPr>
            <a:spLocks noGrp="1"/>
          </p:cNvSpPr>
          <p:nvPr>
            <p:ph type="sldNum" sz="quarter" idx="12"/>
          </p:nvPr>
        </p:nvSpPr>
        <p:spPr/>
        <p:txBody>
          <a:bodyPr/>
          <a:lstStyle/>
          <a:p>
            <a:fld id="{B4668D4C-F0ED-4957-B592-3CC6B5CF51D0}" type="slidenum">
              <a:rPr lang="ru-RU" smtClean="0"/>
              <a:t>‹#›</a:t>
            </a:fld>
            <a:endParaRPr lang="ru-RU"/>
          </a:p>
        </p:txBody>
      </p:sp>
    </p:spTree>
    <p:extLst>
      <p:ext uri="{BB962C8B-B14F-4D97-AF65-F5344CB8AC3E}">
        <p14:creationId xmlns:p14="http://schemas.microsoft.com/office/powerpoint/2010/main" val="2570169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9D7F219D-5D3F-4FAF-B165-8B4A1FD68032}"/>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FFDDDF17-3D5C-4A36-9D17-2E24D2B1A0BA}"/>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BD060C75-98C1-45BB-8396-67D90BD556B8}"/>
              </a:ext>
            </a:extLst>
          </p:cNvPr>
          <p:cNvSpPr>
            <a:spLocks noGrp="1"/>
          </p:cNvSpPr>
          <p:nvPr>
            <p:ph type="dt" sz="half" idx="10"/>
          </p:nvPr>
        </p:nvSpPr>
        <p:spPr/>
        <p:txBody>
          <a:bodyPr/>
          <a:lstStyle/>
          <a:p>
            <a:fld id="{32309BD2-70ED-4A43-8B41-CE630C36819C}" type="datetimeFigureOut">
              <a:rPr lang="ru-RU" smtClean="0"/>
              <a:t>14.12.2025</a:t>
            </a:fld>
            <a:endParaRPr lang="ru-RU"/>
          </a:p>
        </p:txBody>
      </p:sp>
      <p:sp>
        <p:nvSpPr>
          <p:cNvPr id="5" name="Нижний колонтитул 4">
            <a:extLst>
              <a:ext uri="{FF2B5EF4-FFF2-40B4-BE49-F238E27FC236}">
                <a16:creationId xmlns:a16="http://schemas.microsoft.com/office/drawing/2014/main" id="{3A54D69C-7137-477B-9F24-D816B936888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D1D5EC58-A728-45E9-A94B-769FCCEDA9CA}"/>
              </a:ext>
            </a:extLst>
          </p:cNvPr>
          <p:cNvSpPr>
            <a:spLocks noGrp="1"/>
          </p:cNvSpPr>
          <p:nvPr>
            <p:ph type="sldNum" sz="quarter" idx="12"/>
          </p:nvPr>
        </p:nvSpPr>
        <p:spPr/>
        <p:txBody>
          <a:bodyPr/>
          <a:lstStyle/>
          <a:p>
            <a:fld id="{B4668D4C-F0ED-4957-B592-3CC6B5CF51D0}" type="slidenum">
              <a:rPr lang="ru-RU" smtClean="0"/>
              <a:t>‹#›</a:t>
            </a:fld>
            <a:endParaRPr lang="ru-RU"/>
          </a:p>
        </p:txBody>
      </p:sp>
    </p:spTree>
    <p:extLst>
      <p:ext uri="{BB962C8B-B14F-4D97-AF65-F5344CB8AC3E}">
        <p14:creationId xmlns:p14="http://schemas.microsoft.com/office/powerpoint/2010/main" val="2450371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6B991CC-2532-415B-A10B-CDA83FA083DB}"/>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C6B8A465-6C34-40A4-8594-5D3EFC00448B}"/>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9CA79D3A-043E-4333-99B5-34AC6A5500BD}"/>
              </a:ext>
            </a:extLst>
          </p:cNvPr>
          <p:cNvSpPr>
            <a:spLocks noGrp="1"/>
          </p:cNvSpPr>
          <p:nvPr>
            <p:ph type="dt" sz="half" idx="10"/>
          </p:nvPr>
        </p:nvSpPr>
        <p:spPr/>
        <p:txBody>
          <a:bodyPr/>
          <a:lstStyle/>
          <a:p>
            <a:fld id="{32309BD2-70ED-4A43-8B41-CE630C36819C}" type="datetimeFigureOut">
              <a:rPr lang="ru-RU" smtClean="0"/>
              <a:t>14.12.2025</a:t>
            </a:fld>
            <a:endParaRPr lang="ru-RU"/>
          </a:p>
        </p:txBody>
      </p:sp>
      <p:sp>
        <p:nvSpPr>
          <p:cNvPr id="5" name="Нижний колонтитул 4">
            <a:extLst>
              <a:ext uri="{FF2B5EF4-FFF2-40B4-BE49-F238E27FC236}">
                <a16:creationId xmlns:a16="http://schemas.microsoft.com/office/drawing/2014/main" id="{BB75518C-7FE4-4975-BB0C-68934526A49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EEEA10B-2363-4DFD-985A-8A84BF1AF4CB}"/>
              </a:ext>
            </a:extLst>
          </p:cNvPr>
          <p:cNvSpPr>
            <a:spLocks noGrp="1"/>
          </p:cNvSpPr>
          <p:nvPr>
            <p:ph type="sldNum" sz="quarter" idx="12"/>
          </p:nvPr>
        </p:nvSpPr>
        <p:spPr/>
        <p:txBody>
          <a:bodyPr/>
          <a:lstStyle/>
          <a:p>
            <a:fld id="{B4668D4C-F0ED-4957-B592-3CC6B5CF51D0}" type="slidenum">
              <a:rPr lang="ru-RU" smtClean="0"/>
              <a:t>‹#›</a:t>
            </a:fld>
            <a:endParaRPr lang="ru-RU"/>
          </a:p>
        </p:txBody>
      </p:sp>
    </p:spTree>
    <p:extLst>
      <p:ext uri="{BB962C8B-B14F-4D97-AF65-F5344CB8AC3E}">
        <p14:creationId xmlns:p14="http://schemas.microsoft.com/office/powerpoint/2010/main" val="3599204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9C12D82-94C7-4F1A-8E55-350E3D2E0596}"/>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DAA34089-B239-483C-A6A2-427E0E36C7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0188DB24-5E4B-420A-9C31-1E3489BE90BA}"/>
              </a:ext>
            </a:extLst>
          </p:cNvPr>
          <p:cNvSpPr>
            <a:spLocks noGrp="1"/>
          </p:cNvSpPr>
          <p:nvPr>
            <p:ph type="dt" sz="half" idx="10"/>
          </p:nvPr>
        </p:nvSpPr>
        <p:spPr/>
        <p:txBody>
          <a:bodyPr/>
          <a:lstStyle/>
          <a:p>
            <a:fld id="{32309BD2-70ED-4A43-8B41-CE630C36819C}" type="datetimeFigureOut">
              <a:rPr lang="ru-RU" smtClean="0"/>
              <a:t>14.12.2025</a:t>
            </a:fld>
            <a:endParaRPr lang="ru-RU"/>
          </a:p>
        </p:txBody>
      </p:sp>
      <p:sp>
        <p:nvSpPr>
          <p:cNvPr id="5" name="Нижний колонтитул 4">
            <a:extLst>
              <a:ext uri="{FF2B5EF4-FFF2-40B4-BE49-F238E27FC236}">
                <a16:creationId xmlns:a16="http://schemas.microsoft.com/office/drawing/2014/main" id="{0F5DC94C-3AFD-43BB-B76A-B9BC534865A7}"/>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57C52A9E-AC3D-4517-B619-C51FE4F2555D}"/>
              </a:ext>
            </a:extLst>
          </p:cNvPr>
          <p:cNvSpPr>
            <a:spLocks noGrp="1"/>
          </p:cNvSpPr>
          <p:nvPr>
            <p:ph type="sldNum" sz="quarter" idx="12"/>
          </p:nvPr>
        </p:nvSpPr>
        <p:spPr/>
        <p:txBody>
          <a:bodyPr/>
          <a:lstStyle/>
          <a:p>
            <a:fld id="{B4668D4C-F0ED-4957-B592-3CC6B5CF51D0}" type="slidenum">
              <a:rPr lang="ru-RU" smtClean="0"/>
              <a:t>‹#›</a:t>
            </a:fld>
            <a:endParaRPr lang="ru-RU"/>
          </a:p>
        </p:txBody>
      </p:sp>
    </p:spTree>
    <p:extLst>
      <p:ext uri="{BB962C8B-B14F-4D97-AF65-F5344CB8AC3E}">
        <p14:creationId xmlns:p14="http://schemas.microsoft.com/office/powerpoint/2010/main" val="28986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0231A9B-3B77-4A28-8FC5-E62E902E2224}"/>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E346F505-F375-47CF-9E39-34E6FBD52B30}"/>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E7BCAFAA-D721-401F-9F10-E204B68DC9A0}"/>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53DD37A0-2FDA-42A0-89A2-FE11E6DDBF7B}"/>
              </a:ext>
            </a:extLst>
          </p:cNvPr>
          <p:cNvSpPr>
            <a:spLocks noGrp="1"/>
          </p:cNvSpPr>
          <p:nvPr>
            <p:ph type="dt" sz="half" idx="10"/>
          </p:nvPr>
        </p:nvSpPr>
        <p:spPr/>
        <p:txBody>
          <a:bodyPr/>
          <a:lstStyle/>
          <a:p>
            <a:fld id="{32309BD2-70ED-4A43-8B41-CE630C36819C}" type="datetimeFigureOut">
              <a:rPr lang="ru-RU" smtClean="0"/>
              <a:t>14.12.2025</a:t>
            </a:fld>
            <a:endParaRPr lang="ru-RU"/>
          </a:p>
        </p:txBody>
      </p:sp>
      <p:sp>
        <p:nvSpPr>
          <p:cNvPr id="6" name="Нижний колонтитул 5">
            <a:extLst>
              <a:ext uri="{FF2B5EF4-FFF2-40B4-BE49-F238E27FC236}">
                <a16:creationId xmlns:a16="http://schemas.microsoft.com/office/drawing/2014/main" id="{6A9F2C33-51FF-4F81-87BC-1E8BA7CFA9BF}"/>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F1A5A633-B208-48A3-8BA9-D3FF05A06FC9}"/>
              </a:ext>
            </a:extLst>
          </p:cNvPr>
          <p:cNvSpPr>
            <a:spLocks noGrp="1"/>
          </p:cNvSpPr>
          <p:nvPr>
            <p:ph type="sldNum" sz="quarter" idx="12"/>
          </p:nvPr>
        </p:nvSpPr>
        <p:spPr/>
        <p:txBody>
          <a:bodyPr/>
          <a:lstStyle/>
          <a:p>
            <a:fld id="{B4668D4C-F0ED-4957-B592-3CC6B5CF51D0}" type="slidenum">
              <a:rPr lang="ru-RU" smtClean="0"/>
              <a:t>‹#›</a:t>
            </a:fld>
            <a:endParaRPr lang="ru-RU"/>
          </a:p>
        </p:txBody>
      </p:sp>
    </p:spTree>
    <p:extLst>
      <p:ext uri="{BB962C8B-B14F-4D97-AF65-F5344CB8AC3E}">
        <p14:creationId xmlns:p14="http://schemas.microsoft.com/office/powerpoint/2010/main" val="2745923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34150F-F0B1-4C07-93B7-0933B2438F64}"/>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F8F894CC-3448-48F4-888A-62BE85185D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3E0A0788-79F5-4481-AC71-C9E7D21F0ACF}"/>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688CE2B8-C35C-4737-AA1C-84C871F44E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D3D51E62-C138-4B2A-9A65-EF5E0667A733}"/>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0A622C99-E3F6-4A01-B2A5-4CD235DDCA09}"/>
              </a:ext>
            </a:extLst>
          </p:cNvPr>
          <p:cNvSpPr>
            <a:spLocks noGrp="1"/>
          </p:cNvSpPr>
          <p:nvPr>
            <p:ph type="dt" sz="half" idx="10"/>
          </p:nvPr>
        </p:nvSpPr>
        <p:spPr/>
        <p:txBody>
          <a:bodyPr/>
          <a:lstStyle/>
          <a:p>
            <a:fld id="{32309BD2-70ED-4A43-8B41-CE630C36819C}" type="datetimeFigureOut">
              <a:rPr lang="ru-RU" smtClean="0"/>
              <a:t>14.12.2025</a:t>
            </a:fld>
            <a:endParaRPr lang="ru-RU"/>
          </a:p>
        </p:txBody>
      </p:sp>
      <p:sp>
        <p:nvSpPr>
          <p:cNvPr id="8" name="Нижний колонтитул 7">
            <a:extLst>
              <a:ext uri="{FF2B5EF4-FFF2-40B4-BE49-F238E27FC236}">
                <a16:creationId xmlns:a16="http://schemas.microsoft.com/office/drawing/2014/main" id="{96BF2962-17DC-4FBE-91B8-EBA958C354C8}"/>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A08813FE-0D3A-42CB-AB0D-DDBA8CEE4D28}"/>
              </a:ext>
            </a:extLst>
          </p:cNvPr>
          <p:cNvSpPr>
            <a:spLocks noGrp="1"/>
          </p:cNvSpPr>
          <p:nvPr>
            <p:ph type="sldNum" sz="quarter" idx="12"/>
          </p:nvPr>
        </p:nvSpPr>
        <p:spPr/>
        <p:txBody>
          <a:bodyPr/>
          <a:lstStyle/>
          <a:p>
            <a:fld id="{B4668D4C-F0ED-4957-B592-3CC6B5CF51D0}" type="slidenum">
              <a:rPr lang="ru-RU" smtClean="0"/>
              <a:t>‹#›</a:t>
            </a:fld>
            <a:endParaRPr lang="ru-RU"/>
          </a:p>
        </p:txBody>
      </p:sp>
    </p:spTree>
    <p:extLst>
      <p:ext uri="{BB962C8B-B14F-4D97-AF65-F5344CB8AC3E}">
        <p14:creationId xmlns:p14="http://schemas.microsoft.com/office/powerpoint/2010/main" val="1490526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47EE9AE-FEDD-473D-96B3-169820F3308F}"/>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929AB210-2CF3-4A8F-AC25-42BBF5CA93EB}"/>
              </a:ext>
            </a:extLst>
          </p:cNvPr>
          <p:cNvSpPr>
            <a:spLocks noGrp="1"/>
          </p:cNvSpPr>
          <p:nvPr>
            <p:ph type="dt" sz="half" idx="10"/>
          </p:nvPr>
        </p:nvSpPr>
        <p:spPr/>
        <p:txBody>
          <a:bodyPr/>
          <a:lstStyle/>
          <a:p>
            <a:fld id="{32309BD2-70ED-4A43-8B41-CE630C36819C}" type="datetimeFigureOut">
              <a:rPr lang="ru-RU" smtClean="0"/>
              <a:t>14.12.2025</a:t>
            </a:fld>
            <a:endParaRPr lang="ru-RU"/>
          </a:p>
        </p:txBody>
      </p:sp>
      <p:sp>
        <p:nvSpPr>
          <p:cNvPr id="4" name="Нижний колонтитул 3">
            <a:extLst>
              <a:ext uri="{FF2B5EF4-FFF2-40B4-BE49-F238E27FC236}">
                <a16:creationId xmlns:a16="http://schemas.microsoft.com/office/drawing/2014/main" id="{15F72860-13CA-46EE-9272-689CE04EDCF4}"/>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69EFC657-7845-4FB6-91BF-D4028601FAFC}"/>
              </a:ext>
            </a:extLst>
          </p:cNvPr>
          <p:cNvSpPr>
            <a:spLocks noGrp="1"/>
          </p:cNvSpPr>
          <p:nvPr>
            <p:ph type="sldNum" sz="quarter" idx="12"/>
          </p:nvPr>
        </p:nvSpPr>
        <p:spPr/>
        <p:txBody>
          <a:bodyPr/>
          <a:lstStyle/>
          <a:p>
            <a:fld id="{B4668D4C-F0ED-4957-B592-3CC6B5CF51D0}" type="slidenum">
              <a:rPr lang="ru-RU" smtClean="0"/>
              <a:t>‹#›</a:t>
            </a:fld>
            <a:endParaRPr lang="ru-RU"/>
          </a:p>
        </p:txBody>
      </p:sp>
    </p:spTree>
    <p:extLst>
      <p:ext uri="{BB962C8B-B14F-4D97-AF65-F5344CB8AC3E}">
        <p14:creationId xmlns:p14="http://schemas.microsoft.com/office/powerpoint/2010/main" val="26322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7F889956-2F2E-4F2C-9BD0-330ADE3AF49B}"/>
              </a:ext>
            </a:extLst>
          </p:cNvPr>
          <p:cNvSpPr>
            <a:spLocks noGrp="1"/>
          </p:cNvSpPr>
          <p:nvPr>
            <p:ph type="dt" sz="half" idx="10"/>
          </p:nvPr>
        </p:nvSpPr>
        <p:spPr/>
        <p:txBody>
          <a:bodyPr/>
          <a:lstStyle/>
          <a:p>
            <a:fld id="{32309BD2-70ED-4A43-8B41-CE630C36819C}" type="datetimeFigureOut">
              <a:rPr lang="ru-RU" smtClean="0"/>
              <a:t>14.12.2025</a:t>
            </a:fld>
            <a:endParaRPr lang="ru-RU"/>
          </a:p>
        </p:txBody>
      </p:sp>
      <p:sp>
        <p:nvSpPr>
          <p:cNvPr id="3" name="Нижний колонтитул 2">
            <a:extLst>
              <a:ext uri="{FF2B5EF4-FFF2-40B4-BE49-F238E27FC236}">
                <a16:creationId xmlns:a16="http://schemas.microsoft.com/office/drawing/2014/main" id="{B7A5CA99-0737-4BC4-B326-57735844E6A2}"/>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719355F4-2A45-41A9-A172-B873B2DDC985}"/>
              </a:ext>
            </a:extLst>
          </p:cNvPr>
          <p:cNvSpPr>
            <a:spLocks noGrp="1"/>
          </p:cNvSpPr>
          <p:nvPr>
            <p:ph type="sldNum" sz="quarter" idx="12"/>
          </p:nvPr>
        </p:nvSpPr>
        <p:spPr/>
        <p:txBody>
          <a:bodyPr/>
          <a:lstStyle/>
          <a:p>
            <a:fld id="{B4668D4C-F0ED-4957-B592-3CC6B5CF51D0}" type="slidenum">
              <a:rPr lang="ru-RU" smtClean="0"/>
              <a:t>‹#›</a:t>
            </a:fld>
            <a:endParaRPr lang="ru-RU"/>
          </a:p>
        </p:txBody>
      </p:sp>
    </p:spTree>
    <p:extLst>
      <p:ext uri="{BB962C8B-B14F-4D97-AF65-F5344CB8AC3E}">
        <p14:creationId xmlns:p14="http://schemas.microsoft.com/office/powerpoint/2010/main" val="2147940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2D2EA51-8F0B-4306-8609-E20A734C54E0}"/>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7AB0A4D5-7A39-4784-8B88-FB39263056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53E13645-3782-474D-B8B7-70809A5127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858B6124-0183-4BC2-A3CE-FEC30EC0680D}"/>
              </a:ext>
            </a:extLst>
          </p:cNvPr>
          <p:cNvSpPr>
            <a:spLocks noGrp="1"/>
          </p:cNvSpPr>
          <p:nvPr>
            <p:ph type="dt" sz="half" idx="10"/>
          </p:nvPr>
        </p:nvSpPr>
        <p:spPr/>
        <p:txBody>
          <a:bodyPr/>
          <a:lstStyle/>
          <a:p>
            <a:fld id="{32309BD2-70ED-4A43-8B41-CE630C36819C}" type="datetimeFigureOut">
              <a:rPr lang="ru-RU" smtClean="0"/>
              <a:t>14.12.2025</a:t>
            </a:fld>
            <a:endParaRPr lang="ru-RU"/>
          </a:p>
        </p:txBody>
      </p:sp>
      <p:sp>
        <p:nvSpPr>
          <p:cNvPr id="6" name="Нижний колонтитул 5">
            <a:extLst>
              <a:ext uri="{FF2B5EF4-FFF2-40B4-BE49-F238E27FC236}">
                <a16:creationId xmlns:a16="http://schemas.microsoft.com/office/drawing/2014/main" id="{7259E673-42CA-4438-9DE6-273D3F424115}"/>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DA1D3ACC-B6D6-4530-A385-2DC33BE5DE87}"/>
              </a:ext>
            </a:extLst>
          </p:cNvPr>
          <p:cNvSpPr>
            <a:spLocks noGrp="1"/>
          </p:cNvSpPr>
          <p:nvPr>
            <p:ph type="sldNum" sz="quarter" idx="12"/>
          </p:nvPr>
        </p:nvSpPr>
        <p:spPr/>
        <p:txBody>
          <a:bodyPr/>
          <a:lstStyle/>
          <a:p>
            <a:fld id="{B4668D4C-F0ED-4957-B592-3CC6B5CF51D0}" type="slidenum">
              <a:rPr lang="ru-RU" smtClean="0"/>
              <a:t>‹#›</a:t>
            </a:fld>
            <a:endParaRPr lang="ru-RU"/>
          </a:p>
        </p:txBody>
      </p:sp>
    </p:spTree>
    <p:extLst>
      <p:ext uri="{BB962C8B-B14F-4D97-AF65-F5344CB8AC3E}">
        <p14:creationId xmlns:p14="http://schemas.microsoft.com/office/powerpoint/2010/main" val="132955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DAF4A70-EBCD-4F5C-AE4E-AB73299FDCEF}"/>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8E28C0FD-2819-4B2A-9FA5-593FCBA40E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E4091946-6574-4A4E-8AF5-0DA11CE441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EC10B90D-4BB5-478C-BE2F-9DE1C1CFF1C5}"/>
              </a:ext>
            </a:extLst>
          </p:cNvPr>
          <p:cNvSpPr>
            <a:spLocks noGrp="1"/>
          </p:cNvSpPr>
          <p:nvPr>
            <p:ph type="dt" sz="half" idx="10"/>
          </p:nvPr>
        </p:nvSpPr>
        <p:spPr/>
        <p:txBody>
          <a:bodyPr/>
          <a:lstStyle/>
          <a:p>
            <a:fld id="{32309BD2-70ED-4A43-8B41-CE630C36819C}" type="datetimeFigureOut">
              <a:rPr lang="ru-RU" smtClean="0"/>
              <a:t>14.12.2025</a:t>
            </a:fld>
            <a:endParaRPr lang="ru-RU"/>
          </a:p>
        </p:txBody>
      </p:sp>
      <p:sp>
        <p:nvSpPr>
          <p:cNvPr id="6" name="Нижний колонтитул 5">
            <a:extLst>
              <a:ext uri="{FF2B5EF4-FFF2-40B4-BE49-F238E27FC236}">
                <a16:creationId xmlns:a16="http://schemas.microsoft.com/office/drawing/2014/main" id="{A8121A67-5262-47D1-9E8D-F3C9BA568549}"/>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35C23F97-703F-4DB2-8064-CAD52C2AA1F7}"/>
              </a:ext>
            </a:extLst>
          </p:cNvPr>
          <p:cNvSpPr>
            <a:spLocks noGrp="1"/>
          </p:cNvSpPr>
          <p:nvPr>
            <p:ph type="sldNum" sz="quarter" idx="12"/>
          </p:nvPr>
        </p:nvSpPr>
        <p:spPr/>
        <p:txBody>
          <a:bodyPr/>
          <a:lstStyle/>
          <a:p>
            <a:fld id="{B4668D4C-F0ED-4957-B592-3CC6B5CF51D0}" type="slidenum">
              <a:rPr lang="ru-RU" smtClean="0"/>
              <a:t>‹#›</a:t>
            </a:fld>
            <a:endParaRPr lang="ru-RU"/>
          </a:p>
        </p:txBody>
      </p:sp>
    </p:spTree>
    <p:extLst>
      <p:ext uri="{BB962C8B-B14F-4D97-AF65-F5344CB8AC3E}">
        <p14:creationId xmlns:p14="http://schemas.microsoft.com/office/powerpoint/2010/main" val="3401429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CEA78EB-6FC7-424C-A7EF-837EC8E3F9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E9A7B846-77F4-453D-89A5-0DFAC265BF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5DEE202-B7F5-4B61-AD2B-33C60853CB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309BD2-70ED-4A43-8B41-CE630C36819C}" type="datetimeFigureOut">
              <a:rPr lang="ru-RU" smtClean="0"/>
              <a:t>14.12.2025</a:t>
            </a:fld>
            <a:endParaRPr lang="ru-RU"/>
          </a:p>
        </p:txBody>
      </p:sp>
      <p:sp>
        <p:nvSpPr>
          <p:cNvPr id="5" name="Нижний колонтитул 4">
            <a:extLst>
              <a:ext uri="{FF2B5EF4-FFF2-40B4-BE49-F238E27FC236}">
                <a16:creationId xmlns:a16="http://schemas.microsoft.com/office/drawing/2014/main" id="{4DF0FEE5-83EF-4DCA-B0A5-90CDBF0CBB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9D7EAEAA-8DBB-4B83-BD75-32EF9FD0D5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668D4C-F0ED-4957-B592-3CC6B5CF51D0}" type="slidenum">
              <a:rPr lang="ru-RU" smtClean="0"/>
              <a:t>‹#›</a:t>
            </a:fld>
            <a:endParaRPr lang="ru-RU"/>
          </a:p>
        </p:txBody>
      </p:sp>
    </p:spTree>
    <p:extLst>
      <p:ext uri="{BB962C8B-B14F-4D97-AF65-F5344CB8AC3E}">
        <p14:creationId xmlns:p14="http://schemas.microsoft.com/office/powerpoint/2010/main" val="39258355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CE2D536-81BC-43DA-BD1E-4B83D3938773}"/>
              </a:ext>
            </a:extLst>
          </p:cNvPr>
          <p:cNvSpPr>
            <a:spLocks noGrp="1"/>
          </p:cNvSpPr>
          <p:nvPr>
            <p:ph type="ctrTitle"/>
          </p:nvPr>
        </p:nvSpPr>
        <p:spPr>
          <a:xfrm>
            <a:off x="1310446" y="2368742"/>
            <a:ext cx="9357554" cy="1993587"/>
          </a:xfrm>
        </p:spPr>
        <p:txBody>
          <a:bodyPr>
            <a:normAutofit fontScale="90000"/>
          </a:bodyPr>
          <a:lstStyle/>
          <a:p>
            <a:r>
              <a:rPr lang="ru-RU" dirty="0"/>
              <a:t>Моделирование аффинных преобразований над признаковым</a:t>
            </a:r>
            <a:br>
              <a:rPr lang="ru-RU" dirty="0"/>
            </a:br>
            <a:r>
              <a:rPr lang="ru-RU" dirty="0"/>
              <a:t>пространством</a:t>
            </a:r>
          </a:p>
        </p:txBody>
      </p:sp>
      <p:sp>
        <p:nvSpPr>
          <p:cNvPr id="3" name="Подзаголовок 2">
            <a:extLst>
              <a:ext uri="{FF2B5EF4-FFF2-40B4-BE49-F238E27FC236}">
                <a16:creationId xmlns:a16="http://schemas.microsoft.com/office/drawing/2014/main" id="{F58794DB-4E2E-4DD9-A035-0E4A131A3954}"/>
              </a:ext>
            </a:extLst>
          </p:cNvPr>
          <p:cNvSpPr>
            <a:spLocks noGrp="1"/>
          </p:cNvSpPr>
          <p:nvPr>
            <p:ph type="subTitle" idx="1"/>
          </p:nvPr>
        </p:nvSpPr>
        <p:spPr>
          <a:xfrm>
            <a:off x="1524000" y="4907757"/>
            <a:ext cx="9144000" cy="1655762"/>
          </a:xfrm>
        </p:spPr>
        <p:txBody>
          <a:bodyPr/>
          <a:lstStyle/>
          <a:p>
            <a:r>
              <a:rPr lang="ru-RU" dirty="0"/>
              <a:t>Подготовил: Клинцов С. М.</a:t>
            </a:r>
          </a:p>
        </p:txBody>
      </p:sp>
    </p:spTree>
    <p:extLst>
      <p:ext uri="{BB962C8B-B14F-4D97-AF65-F5344CB8AC3E}">
        <p14:creationId xmlns:p14="http://schemas.microsoft.com/office/powerpoint/2010/main" val="1327815751"/>
      </p:ext>
    </p:extLst>
  </p:cSld>
  <p:clrMapOvr>
    <a:masterClrMapping/>
  </p:clrMapOvr>
  <mc:AlternateContent xmlns:mc="http://schemas.openxmlformats.org/markup-compatibility/2006" xmlns:p14="http://schemas.microsoft.com/office/powerpoint/2010/main">
    <mc:Choice Requires="p14">
      <p:transition spd="slow" p14:dur="2000" advTm="1045"/>
    </mc:Choice>
    <mc:Fallback xmlns="">
      <p:transition spd="slow" advTm="104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D479C7-3DB2-4AC8-AF89-80617F79D83B}"/>
              </a:ext>
            </a:extLst>
          </p:cNvPr>
          <p:cNvSpPr>
            <a:spLocks noGrp="1"/>
          </p:cNvSpPr>
          <p:nvPr>
            <p:ph type="title"/>
          </p:nvPr>
        </p:nvSpPr>
        <p:spPr>
          <a:xfrm>
            <a:off x="525453" y="69070"/>
            <a:ext cx="5124025" cy="1325563"/>
          </a:xfrm>
        </p:spPr>
        <p:txBody>
          <a:bodyPr/>
          <a:lstStyle/>
          <a:p>
            <a:r>
              <a:rPr lang="ru-RU" dirty="0"/>
              <a:t>Разработка модели</a:t>
            </a:r>
          </a:p>
        </p:txBody>
      </p:sp>
      <p:sp>
        <p:nvSpPr>
          <p:cNvPr id="5" name="TextBox 4">
            <a:extLst>
              <a:ext uri="{FF2B5EF4-FFF2-40B4-BE49-F238E27FC236}">
                <a16:creationId xmlns:a16="http://schemas.microsoft.com/office/drawing/2014/main" id="{EE80AA5B-8713-49E0-A272-1FA64B18606E}"/>
              </a:ext>
            </a:extLst>
          </p:cNvPr>
          <p:cNvSpPr txBox="1"/>
          <p:nvPr/>
        </p:nvSpPr>
        <p:spPr>
          <a:xfrm>
            <a:off x="11041053" y="6195173"/>
            <a:ext cx="783393" cy="369332"/>
          </a:xfrm>
          <a:prstGeom prst="rect">
            <a:avLst/>
          </a:prstGeom>
          <a:noFill/>
        </p:spPr>
        <p:txBody>
          <a:bodyPr wrap="square" rtlCol="0">
            <a:spAutoFit/>
          </a:bodyPr>
          <a:lstStyle/>
          <a:p>
            <a:pPr algn="r"/>
            <a:r>
              <a:rPr lang="en-US" dirty="0"/>
              <a:t>10/24</a:t>
            </a:r>
            <a:endParaRPr lang="ru-RU" dirty="0"/>
          </a:p>
        </p:txBody>
      </p:sp>
      <p:sp>
        <p:nvSpPr>
          <p:cNvPr id="18" name="TextBox 17">
            <a:extLst>
              <a:ext uri="{FF2B5EF4-FFF2-40B4-BE49-F238E27FC236}">
                <a16:creationId xmlns:a16="http://schemas.microsoft.com/office/drawing/2014/main" id="{E74061AE-E9B1-4A75-BA5C-41F056B2EE77}"/>
              </a:ext>
            </a:extLst>
          </p:cNvPr>
          <p:cNvSpPr txBox="1"/>
          <p:nvPr/>
        </p:nvSpPr>
        <p:spPr>
          <a:xfrm>
            <a:off x="525453" y="1344649"/>
            <a:ext cx="4681385" cy="400110"/>
          </a:xfrm>
          <a:prstGeom prst="rect">
            <a:avLst/>
          </a:prstGeom>
          <a:noFill/>
        </p:spPr>
        <p:txBody>
          <a:bodyPr wrap="square">
            <a:spAutoFit/>
          </a:bodyPr>
          <a:lstStyle/>
          <a:p>
            <a:r>
              <a:rPr lang="ru-RU" sz="2000" dirty="0"/>
              <a:t>Обобщение матриц до </a:t>
            </a:r>
            <a:r>
              <a:rPr lang="en-US" sz="2000" dirty="0"/>
              <a:t>n-</a:t>
            </a:r>
            <a:r>
              <a:rPr lang="ru-RU" sz="2000" dirty="0"/>
              <a:t>мерного случая</a:t>
            </a:r>
          </a:p>
        </p:txBody>
      </p:sp>
      <p:sp>
        <p:nvSpPr>
          <p:cNvPr id="16" name="TextBox 15">
            <a:extLst>
              <a:ext uri="{FF2B5EF4-FFF2-40B4-BE49-F238E27FC236}">
                <a16:creationId xmlns:a16="http://schemas.microsoft.com/office/drawing/2014/main" id="{83A8DB08-52F6-4412-A838-0AF2294F319F}"/>
              </a:ext>
            </a:extLst>
          </p:cNvPr>
          <p:cNvSpPr txBox="1"/>
          <p:nvPr/>
        </p:nvSpPr>
        <p:spPr>
          <a:xfrm>
            <a:off x="3917237" y="3652574"/>
            <a:ext cx="3850604" cy="1815882"/>
          </a:xfrm>
          <a:prstGeom prst="rect">
            <a:avLst/>
          </a:prstGeom>
          <a:noFill/>
        </p:spPr>
        <p:txBody>
          <a:bodyPr wrap="square">
            <a:spAutoFit/>
          </a:bodyPr>
          <a:lstStyle/>
          <a:p>
            <a:r>
              <a:rPr lang="en-US" sz="1600" b="0" dirty="0">
                <a:solidFill>
                  <a:srgbClr val="D73A49"/>
                </a:solidFill>
                <a:effectLst/>
                <a:latin typeface="Consolas" panose="020B0609020204030204" pitchFamily="49" charset="0"/>
              </a:rPr>
              <a:t>double</a:t>
            </a:r>
            <a:r>
              <a:rPr lang="en-US" sz="1600" b="0" dirty="0">
                <a:solidFill>
                  <a:srgbClr val="24292E"/>
                </a:solidFill>
                <a:effectLst/>
                <a:latin typeface="Consolas" panose="020B0609020204030204" pitchFamily="49" charset="0"/>
              </a:rPr>
              <a:t>[][] matrix </a:t>
            </a:r>
            <a:r>
              <a:rPr lang="en-US" sz="1600" b="0" dirty="0">
                <a:solidFill>
                  <a:srgbClr val="D73A49"/>
                </a:solidFill>
                <a:effectLst/>
                <a:latin typeface="Consolas" panose="020B0609020204030204" pitchFamily="49" charset="0"/>
              </a:rPr>
              <a:t>=</a:t>
            </a:r>
            <a:r>
              <a:rPr lang="en-US" sz="1600" b="0" dirty="0">
                <a:solidFill>
                  <a:srgbClr val="24292E"/>
                </a:solidFill>
                <a:effectLst/>
                <a:latin typeface="Consolas" panose="020B0609020204030204" pitchFamily="49" charset="0"/>
              </a:rPr>
              <a:t> </a:t>
            </a:r>
            <a:r>
              <a:rPr lang="en-US" sz="1600" b="0" dirty="0" err="1">
                <a:solidFill>
                  <a:srgbClr val="6F42C1"/>
                </a:solidFill>
                <a:effectLst/>
                <a:latin typeface="Consolas" panose="020B0609020204030204" pitchFamily="49" charset="0"/>
              </a:rPr>
              <a:t>createIdentityMatrix</a:t>
            </a:r>
            <a:r>
              <a:rPr lang="en-US" sz="1600" b="0" dirty="0">
                <a:solidFill>
                  <a:srgbClr val="24292E"/>
                </a:solidFill>
                <a:effectLst/>
                <a:latin typeface="Consolas" panose="020B0609020204030204" pitchFamily="49" charset="0"/>
              </a:rPr>
              <a:t>(dimensions);</a:t>
            </a:r>
          </a:p>
          <a:p>
            <a:br>
              <a:rPr lang="en-US" sz="1600" b="0" dirty="0">
                <a:solidFill>
                  <a:srgbClr val="24292E"/>
                </a:solidFill>
                <a:effectLst/>
                <a:latin typeface="Consolas" panose="020B0609020204030204" pitchFamily="49" charset="0"/>
              </a:rPr>
            </a:br>
            <a:r>
              <a:rPr lang="en-US" sz="1600" b="0" dirty="0">
                <a:solidFill>
                  <a:srgbClr val="24292E"/>
                </a:solidFill>
                <a:effectLst/>
                <a:latin typeface="Consolas" panose="020B0609020204030204" pitchFamily="49" charset="0"/>
              </a:rPr>
              <a:t>matrix[axis1][axis1] </a:t>
            </a:r>
            <a:r>
              <a:rPr lang="en-US" sz="1600" b="0" dirty="0">
                <a:solidFill>
                  <a:srgbClr val="D73A49"/>
                </a:solidFill>
                <a:effectLst/>
                <a:latin typeface="Consolas" panose="020B0609020204030204" pitchFamily="49" charset="0"/>
              </a:rPr>
              <a:t>=</a:t>
            </a:r>
            <a:r>
              <a:rPr lang="en-US" sz="1600" b="0" dirty="0">
                <a:solidFill>
                  <a:srgbClr val="24292E"/>
                </a:solidFill>
                <a:effectLst/>
                <a:latin typeface="Consolas" panose="020B0609020204030204" pitchFamily="49" charset="0"/>
              </a:rPr>
              <a:t> cos;</a:t>
            </a:r>
          </a:p>
          <a:p>
            <a:r>
              <a:rPr lang="en-US" sz="1600" b="0" dirty="0">
                <a:solidFill>
                  <a:srgbClr val="24292E"/>
                </a:solidFill>
                <a:effectLst/>
                <a:latin typeface="Consolas" panose="020B0609020204030204" pitchFamily="49" charset="0"/>
              </a:rPr>
              <a:t>matrix[axis1][axis2] </a:t>
            </a:r>
            <a:r>
              <a:rPr lang="en-US" sz="1600" b="0" dirty="0">
                <a:solidFill>
                  <a:srgbClr val="D73A49"/>
                </a:solidFill>
                <a:effectLst/>
                <a:latin typeface="Consolas" panose="020B0609020204030204" pitchFamily="49" charset="0"/>
              </a:rPr>
              <a:t>=</a:t>
            </a:r>
            <a:r>
              <a:rPr lang="en-US" sz="1600" b="0" dirty="0">
                <a:solidFill>
                  <a:srgbClr val="24292E"/>
                </a:solidFill>
                <a:effectLst/>
                <a:latin typeface="Consolas" panose="020B0609020204030204" pitchFamily="49" charset="0"/>
              </a:rPr>
              <a:t> </a:t>
            </a:r>
            <a:r>
              <a:rPr lang="en-US" sz="1600" b="0" dirty="0">
                <a:solidFill>
                  <a:srgbClr val="D73A49"/>
                </a:solidFill>
                <a:effectLst/>
                <a:latin typeface="Consolas" panose="020B0609020204030204" pitchFamily="49" charset="0"/>
              </a:rPr>
              <a:t>-</a:t>
            </a:r>
            <a:r>
              <a:rPr lang="en-US" sz="1600" b="0" dirty="0">
                <a:solidFill>
                  <a:srgbClr val="24292E"/>
                </a:solidFill>
                <a:effectLst/>
                <a:latin typeface="Consolas" panose="020B0609020204030204" pitchFamily="49" charset="0"/>
              </a:rPr>
              <a:t>sin;</a:t>
            </a:r>
          </a:p>
          <a:p>
            <a:r>
              <a:rPr lang="en-US" sz="1600" b="0" dirty="0">
                <a:solidFill>
                  <a:srgbClr val="24292E"/>
                </a:solidFill>
                <a:effectLst/>
                <a:latin typeface="Consolas" panose="020B0609020204030204" pitchFamily="49" charset="0"/>
              </a:rPr>
              <a:t>matrix[axis2][axis1] </a:t>
            </a:r>
            <a:r>
              <a:rPr lang="en-US" sz="1600" b="0" dirty="0">
                <a:solidFill>
                  <a:srgbClr val="D73A49"/>
                </a:solidFill>
                <a:effectLst/>
                <a:latin typeface="Consolas" panose="020B0609020204030204" pitchFamily="49" charset="0"/>
              </a:rPr>
              <a:t>=</a:t>
            </a:r>
            <a:r>
              <a:rPr lang="en-US" sz="1600" b="0" dirty="0">
                <a:solidFill>
                  <a:srgbClr val="24292E"/>
                </a:solidFill>
                <a:effectLst/>
                <a:latin typeface="Consolas" panose="020B0609020204030204" pitchFamily="49" charset="0"/>
              </a:rPr>
              <a:t> sin;</a:t>
            </a:r>
          </a:p>
          <a:p>
            <a:r>
              <a:rPr lang="en-US" sz="1600" b="0" dirty="0">
                <a:solidFill>
                  <a:srgbClr val="24292E"/>
                </a:solidFill>
                <a:effectLst/>
                <a:latin typeface="Consolas" panose="020B0609020204030204" pitchFamily="49" charset="0"/>
              </a:rPr>
              <a:t>matrix[axis2][axis2] </a:t>
            </a:r>
            <a:r>
              <a:rPr lang="en-US" sz="1600" b="0" dirty="0">
                <a:solidFill>
                  <a:srgbClr val="D73A49"/>
                </a:solidFill>
                <a:effectLst/>
                <a:latin typeface="Consolas" panose="020B0609020204030204" pitchFamily="49" charset="0"/>
              </a:rPr>
              <a:t>=</a:t>
            </a:r>
            <a:r>
              <a:rPr lang="en-US" sz="1600" b="0" dirty="0">
                <a:solidFill>
                  <a:srgbClr val="24292E"/>
                </a:solidFill>
                <a:effectLst/>
                <a:latin typeface="Consolas" panose="020B0609020204030204" pitchFamily="49" charset="0"/>
              </a:rPr>
              <a:t> cos;</a:t>
            </a:r>
          </a:p>
        </p:txBody>
      </p:sp>
      <p:sp>
        <p:nvSpPr>
          <p:cNvPr id="19" name="TextBox 18">
            <a:extLst>
              <a:ext uri="{FF2B5EF4-FFF2-40B4-BE49-F238E27FC236}">
                <a16:creationId xmlns:a16="http://schemas.microsoft.com/office/drawing/2014/main" id="{565A06E7-0BFD-4A29-8ADC-BB70A54DF7AB}"/>
              </a:ext>
            </a:extLst>
          </p:cNvPr>
          <p:cNvSpPr txBox="1"/>
          <p:nvPr/>
        </p:nvSpPr>
        <p:spPr>
          <a:xfrm>
            <a:off x="525453" y="1855332"/>
            <a:ext cx="4145558" cy="1077218"/>
          </a:xfrm>
          <a:prstGeom prst="rect">
            <a:avLst/>
          </a:prstGeom>
          <a:noFill/>
        </p:spPr>
        <p:txBody>
          <a:bodyPr wrap="square">
            <a:spAutoFit/>
          </a:bodyPr>
          <a:lstStyle/>
          <a:p>
            <a:r>
              <a:rPr lang="fr-FR" sz="1600" b="0" dirty="0">
                <a:solidFill>
                  <a:srgbClr val="D73A49"/>
                </a:solidFill>
                <a:effectLst/>
                <a:latin typeface="Consolas" panose="020B0609020204030204" pitchFamily="49" charset="0"/>
              </a:rPr>
              <a:t>double</a:t>
            </a:r>
            <a:r>
              <a:rPr lang="fr-FR" sz="1600" b="0" dirty="0">
                <a:solidFill>
                  <a:srgbClr val="24292E"/>
                </a:solidFill>
                <a:effectLst/>
                <a:latin typeface="Consolas" panose="020B0609020204030204" pitchFamily="49" charset="0"/>
              </a:rPr>
              <a:t>[][] matrix </a:t>
            </a:r>
            <a:r>
              <a:rPr lang="fr-FR" sz="1600" b="0" dirty="0">
                <a:solidFill>
                  <a:srgbClr val="D73A49"/>
                </a:solidFill>
                <a:effectLst/>
                <a:latin typeface="Consolas" panose="020B0609020204030204" pitchFamily="49" charset="0"/>
              </a:rPr>
              <a:t>=</a:t>
            </a:r>
            <a:r>
              <a:rPr lang="fr-FR" sz="1600" b="0" dirty="0">
                <a:solidFill>
                  <a:srgbClr val="24292E"/>
                </a:solidFill>
                <a:effectLst/>
                <a:latin typeface="Consolas" panose="020B0609020204030204" pitchFamily="49" charset="0"/>
              </a:rPr>
              <a:t> </a:t>
            </a:r>
            <a:r>
              <a:rPr lang="fr-FR" sz="1600" b="0" dirty="0" err="1">
                <a:solidFill>
                  <a:srgbClr val="6F42C1"/>
                </a:solidFill>
                <a:effectLst/>
                <a:latin typeface="Consolas" panose="020B0609020204030204" pitchFamily="49" charset="0"/>
              </a:rPr>
              <a:t>createIdentityMatrix</a:t>
            </a:r>
            <a:r>
              <a:rPr lang="fr-FR" sz="1600" b="0" dirty="0">
                <a:solidFill>
                  <a:srgbClr val="24292E"/>
                </a:solidFill>
                <a:effectLst/>
                <a:latin typeface="Consolas" panose="020B0609020204030204" pitchFamily="49" charset="0"/>
              </a:rPr>
              <a:t>(dimensions);</a:t>
            </a:r>
          </a:p>
          <a:p>
            <a:br>
              <a:rPr lang="fr-FR" sz="1600" b="0" dirty="0">
                <a:solidFill>
                  <a:srgbClr val="24292E"/>
                </a:solidFill>
                <a:effectLst/>
                <a:latin typeface="Consolas" panose="020B0609020204030204" pitchFamily="49" charset="0"/>
              </a:rPr>
            </a:br>
            <a:r>
              <a:rPr lang="fr-FR" sz="1600" b="0" dirty="0">
                <a:solidFill>
                  <a:srgbClr val="24292E"/>
                </a:solidFill>
                <a:effectLst/>
                <a:latin typeface="Consolas" panose="020B0609020204030204" pitchFamily="49" charset="0"/>
              </a:rPr>
              <a:t>matrix[axis][axis] </a:t>
            </a:r>
            <a:r>
              <a:rPr lang="fr-FR" sz="1600" b="0" dirty="0">
                <a:solidFill>
                  <a:srgbClr val="D73A49"/>
                </a:solidFill>
                <a:effectLst/>
                <a:latin typeface="Consolas" panose="020B0609020204030204" pitchFamily="49" charset="0"/>
              </a:rPr>
              <a:t>=</a:t>
            </a:r>
            <a:r>
              <a:rPr lang="fr-FR" sz="1600" b="0" dirty="0">
                <a:solidFill>
                  <a:srgbClr val="24292E"/>
                </a:solidFill>
                <a:effectLst/>
                <a:latin typeface="Consolas" panose="020B0609020204030204" pitchFamily="49" charset="0"/>
              </a:rPr>
              <a:t> </a:t>
            </a:r>
            <a:r>
              <a:rPr lang="fr-FR" sz="1600" b="0" dirty="0" err="1">
                <a:solidFill>
                  <a:srgbClr val="24292E"/>
                </a:solidFill>
                <a:effectLst/>
                <a:latin typeface="Consolas" panose="020B0609020204030204" pitchFamily="49" charset="0"/>
              </a:rPr>
              <a:t>scaleFactor</a:t>
            </a:r>
            <a:r>
              <a:rPr lang="fr-FR" sz="1600" b="0" dirty="0">
                <a:solidFill>
                  <a:srgbClr val="24292E"/>
                </a:solidFill>
                <a:effectLst/>
                <a:latin typeface="Consolas" panose="020B0609020204030204" pitchFamily="49" charset="0"/>
              </a:rPr>
              <a:t>;</a:t>
            </a:r>
          </a:p>
        </p:txBody>
      </p:sp>
      <p:sp>
        <p:nvSpPr>
          <p:cNvPr id="20" name="TextBox 19">
            <a:extLst>
              <a:ext uri="{FF2B5EF4-FFF2-40B4-BE49-F238E27FC236}">
                <a16:creationId xmlns:a16="http://schemas.microsoft.com/office/drawing/2014/main" id="{9573DBB8-EF3D-433E-BADB-D54944123EAA}"/>
              </a:ext>
            </a:extLst>
          </p:cNvPr>
          <p:cNvSpPr txBox="1"/>
          <p:nvPr/>
        </p:nvSpPr>
        <p:spPr>
          <a:xfrm>
            <a:off x="7070650" y="1766940"/>
            <a:ext cx="3850604" cy="1354217"/>
          </a:xfrm>
          <a:prstGeom prst="rect">
            <a:avLst/>
          </a:prstGeom>
          <a:noFill/>
        </p:spPr>
        <p:txBody>
          <a:bodyPr wrap="square">
            <a:spAutoFit/>
          </a:bodyPr>
          <a:lstStyle/>
          <a:p>
            <a:r>
              <a:rPr lang="en-US" sz="1600" b="0" dirty="0">
                <a:solidFill>
                  <a:srgbClr val="D73A49"/>
                </a:solidFill>
                <a:effectLst/>
                <a:latin typeface="Consolas" panose="020B0609020204030204" pitchFamily="49" charset="0"/>
              </a:rPr>
              <a:t>double</a:t>
            </a:r>
            <a:r>
              <a:rPr lang="en-US" sz="1600" b="0" dirty="0">
                <a:solidFill>
                  <a:srgbClr val="24292E"/>
                </a:solidFill>
                <a:effectLst/>
                <a:latin typeface="Consolas" panose="020B0609020204030204" pitchFamily="49" charset="0"/>
              </a:rPr>
              <a:t>[][] matrix </a:t>
            </a:r>
            <a:r>
              <a:rPr lang="en-US" sz="1600" b="0" dirty="0">
                <a:solidFill>
                  <a:srgbClr val="D73A49"/>
                </a:solidFill>
                <a:effectLst/>
                <a:latin typeface="Consolas" panose="020B0609020204030204" pitchFamily="49" charset="0"/>
              </a:rPr>
              <a:t>=</a:t>
            </a:r>
            <a:r>
              <a:rPr lang="en-US" sz="1600" b="0" dirty="0">
                <a:solidFill>
                  <a:srgbClr val="24292E"/>
                </a:solidFill>
                <a:effectLst/>
                <a:latin typeface="Consolas" panose="020B0609020204030204" pitchFamily="49" charset="0"/>
              </a:rPr>
              <a:t> </a:t>
            </a:r>
            <a:r>
              <a:rPr lang="en-US" sz="1600" b="0" dirty="0" err="1">
                <a:solidFill>
                  <a:srgbClr val="6F42C1"/>
                </a:solidFill>
                <a:effectLst/>
                <a:latin typeface="Consolas" panose="020B0609020204030204" pitchFamily="49" charset="0"/>
              </a:rPr>
              <a:t>createIdentityMatrix</a:t>
            </a:r>
            <a:r>
              <a:rPr lang="en-US" sz="1600" b="0" dirty="0">
                <a:solidFill>
                  <a:srgbClr val="24292E"/>
                </a:solidFill>
                <a:effectLst/>
                <a:latin typeface="Consolas" panose="020B0609020204030204" pitchFamily="49" charset="0"/>
              </a:rPr>
              <a:t>(dimensions);</a:t>
            </a:r>
          </a:p>
          <a:p>
            <a:br>
              <a:rPr lang="en-US" sz="1600" b="0" dirty="0">
                <a:solidFill>
                  <a:srgbClr val="24292E"/>
                </a:solidFill>
                <a:effectLst/>
                <a:latin typeface="Consolas" panose="020B0609020204030204" pitchFamily="49" charset="0"/>
              </a:rPr>
            </a:br>
            <a:r>
              <a:rPr lang="en-US" sz="1600" b="0" dirty="0">
                <a:solidFill>
                  <a:srgbClr val="24292E"/>
                </a:solidFill>
                <a:effectLst/>
                <a:latin typeface="Consolas" panose="020B0609020204030204" pitchFamily="49" charset="0"/>
              </a:rPr>
              <a:t>matrix[axis1][axis2] </a:t>
            </a:r>
            <a:r>
              <a:rPr lang="en-US" sz="1600" b="0" dirty="0">
                <a:solidFill>
                  <a:srgbClr val="D73A49"/>
                </a:solidFill>
                <a:effectLst/>
                <a:latin typeface="Consolas" panose="020B0609020204030204" pitchFamily="49" charset="0"/>
              </a:rPr>
              <a:t>=</a:t>
            </a:r>
            <a:r>
              <a:rPr lang="en-US" sz="1600" b="0" dirty="0">
                <a:solidFill>
                  <a:srgbClr val="24292E"/>
                </a:solidFill>
                <a:effectLst/>
                <a:latin typeface="Consolas" panose="020B0609020204030204" pitchFamily="49" charset="0"/>
              </a:rPr>
              <a:t> shear;</a:t>
            </a:r>
          </a:p>
          <a:p>
            <a:r>
              <a:rPr lang="en-US" sz="1600" b="0" dirty="0">
                <a:solidFill>
                  <a:srgbClr val="24292E"/>
                </a:solidFill>
                <a:effectLst/>
                <a:latin typeface="Consolas" panose="020B0609020204030204" pitchFamily="49" charset="0"/>
              </a:rPr>
              <a:t>matrix[axis2][axis1] </a:t>
            </a:r>
            <a:r>
              <a:rPr lang="en-US" sz="1600" b="0" dirty="0">
                <a:solidFill>
                  <a:srgbClr val="D73A49"/>
                </a:solidFill>
                <a:effectLst/>
                <a:latin typeface="Consolas" panose="020B0609020204030204" pitchFamily="49" charset="0"/>
              </a:rPr>
              <a:t>=</a:t>
            </a:r>
            <a:r>
              <a:rPr lang="en-US" sz="1600" b="0" dirty="0">
                <a:solidFill>
                  <a:srgbClr val="24292E"/>
                </a:solidFill>
                <a:effectLst/>
                <a:latin typeface="Consolas" panose="020B0609020204030204" pitchFamily="49" charset="0"/>
              </a:rPr>
              <a:t> shear;</a:t>
            </a:r>
          </a:p>
        </p:txBody>
      </p:sp>
      <p:sp>
        <p:nvSpPr>
          <p:cNvPr id="23" name="TextBox 22">
            <a:extLst>
              <a:ext uri="{FF2B5EF4-FFF2-40B4-BE49-F238E27FC236}">
                <a16:creationId xmlns:a16="http://schemas.microsoft.com/office/drawing/2014/main" id="{EEE48DFE-B8EE-40F2-8CBF-C67E3EFA4F03}"/>
              </a:ext>
            </a:extLst>
          </p:cNvPr>
          <p:cNvSpPr txBox="1"/>
          <p:nvPr/>
        </p:nvSpPr>
        <p:spPr>
          <a:xfrm>
            <a:off x="2299104" y="5504213"/>
            <a:ext cx="7491381" cy="646331"/>
          </a:xfrm>
          <a:prstGeom prst="rect">
            <a:avLst/>
          </a:prstGeom>
          <a:noFill/>
        </p:spPr>
        <p:txBody>
          <a:bodyPr wrap="square">
            <a:spAutoFit/>
          </a:bodyPr>
          <a:lstStyle/>
          <a:p>
            <a:pPr algn="ctr"/>
            <a:r>
              <a:rPr lang="ru-RU" dirty="0"/>
              <a:t>Поворот осуществляется одновременным применением растяжения и сжатия, используя для этого тригонометрию</a:t>
            </a:r>
          </a:p>
        </p:txBody>
      </p:sp>
      <p:sp>
        <p:nvSpPr>
          <p:cNvPr id="29" name="TextBox 28">
            <a:extLst>
              <a:ext uri="{FF2B5EF4-FFF2-40B4-BE49-F238E27FC236}">
                <a16:creationId xmlns:a16="http://schemas.microsoft.com/office/drawing/2014/main" id="{8027BCC9-70D4-4771-9342-4857F06A9E62}"/>
              </a:ext>
            </a:extLst>
          </p:cNvPr>
          <p:cNvSpPr txBox="1"/>
          <p:nvPr/>
        </p:nvSpPr>
        <p:spPr>
          <a:xfrm>
            <a:off x="1270746" y="2968307"/>
            <a:ext cx="2360017" cy="400110"/>
          </a:xfrm>
          <a:prstGeom prst="rect">
            <a:avLst/>
          </a:prstGeom>
          <a:noFill/>
        </p:spPr>
        <p:txBody>
          <a:bodyPr wrap="square">
            <a:spAutoFit/>
          </a:bodyPr>
          <a:lstStyle/>
          <a:p>
            <a:r>
              <a:rPr lang="ru-RU" sz="2000" dirty="0"/>
              <a:t>растяжения/сжатия</a:t>
            </a:r>
          </a:p>
        </p:txBody>
      </p:sp>
      <p:sp>
        <p:nvSpPr>
          <p:cNvPr id="30" name="TextBox 29">
            <a:extLst>
              <a:ext uri="{FF2B5EF4-FFF2-40B4-BE49-F238E27FC236}">
                <a16:creationId xmlns:a16="http://schemas.microsoft.com/office/drawing/2014/main" id="{901BFCBB-FE55-4553-B399-1E04DEB411AC}"/>
              </a:ext>
            </a:extLst>
          </p:cNvPr>
          <p:cNvSpPr txBox="1"/>
          <p:nvPr/>
        </p:nvSpPr>
        <p:spPr>
          <a:xfrm>
            <a:off x="8028179" y="3112011"/>
            <a:ext cx="1616701" cy="400110"/>
          </a:xfrm>
          <a:prstGeom prst="rect">
            <a:avLst/>
          </a:prstGeom>
          <a:noFill/>
        </p:spPr>
        <p:txBody>
          <a:bodyPr wrap="square">
            <a:spAutoFit/>
          </a:bodyPr>
          <a:lstStyle/>
          <a:p>
            <a:r>
              <a:rPr lang="ru-RU" sz="2000" dirty="0"/>
              <a:t>расширение</a:t>
            </a:r>
          </a:p>
        </p:txBody>
      </p:sp>
    </p:spTree>
    <p:extLst>
      <p:ext uri="{BB962C8B-B14F-4D97-AF65-F5344CB8AC3E}">
        <p14:creationId xmlns:p14="http://schemas.microsoft.com/office/powerpoint/2010/main" val="2460435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D479C7-3DB2-4AC8-AF89-80617F79D83B}"/>
              </a:ext>
            </a:extLst>
          </p:cNvPr>
          <p:cNvSpPr>
            <a:spLocks noGrp="1"/>
          </p:cNvSpPr>
          <p:nvPr>
            <p:ph type="title"/>
          </p:nvPr>
        </p:nvSpPr>
        <p:spPr>
          <a:xfrm>
            <a:off x="525453" y="69070"/>
            <a:ext cx="5124025" cy="1325563"/>
          </a:xfrm>
        </p:spPr>
        <p:txBody>
          <a:bodyPr/>
          <a:lstStyle/>
          <a:p>
            <a:r>
              <a:rPr lang="ru-RU" dirty="0"/>
              <a:t>Разработка модели</a:t>
            </a:r>
          </a:p>
        </p:txBody>
      </p:sp>
      <p:sp>
        <p:nvSpPr>
          <p:cNvPr id="5" name="TextBox 4">
            <a:extLst>
              <a:ext uri="{FF2B5EF4-FFF2-40B4-BE49-F238E27FC236}">
                <a16:creationId xmlns:a16="http://schemas.microsoft.com/office/drawing/2014/main" id="{EE80AA5B-8713-49E0-A272-1FA64B18606E}"/>
              </a:ext>
            </a:extLst>
          </p:cNvPr>
          <p:cNvSpPr txBox="1"/>
          <p:nvPr/>
        </p:nvSpPr>
        <p:spPr>
          <a:xfrm>
            <a:off x="11041053" y="6195173"/>
            <a:ext cx="783393" cy="369332"/>
          </a:xfrm>
          <a:prstGeom prst="rect">
            <a:avLst/>
          </a:prstGeom>
          <a:noFill/>
        </p:spPr>
        <p:txBody>
          <a:bodyPr wrap="square" rtlCol="0">
            <a:spAutoFit/>
          </a:bodyPr>
          <a:lstStyle/>
          <a:p>
            <a:pPr algn="r"/>
            <a:r>
              <a:rPr lang="en-US" dirty="0"/>
              <a:t>11/24</a:t>
            </a:r>
            <a:endParaRPr lang="ru-RU" dirty="0"/>
          </a:p>
        </p:txBody>
      </p:sp>
      <p:pic>
        <p:nvPicPr>
          <p:cNvPr id="6" name="Рисунок 5">
            <a:extLst>
              <a:ext uri="{FF2B5EF4-FFF2-40B4-BE49-F238E27FC236}">
                <a16:creationId xmlns:a16="http://schemas.microsoft.com/office/drawing/2014/main" id="{DCCF3BC4-47B0-4976-9DEA-6B37F86F797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043058" y="1121496"/>
            <a:ext cx="5297996" cy="5374827"/>
          </a:xfrm>
          <a:prstGeom prst="rect">
            <a:avLst/>
          </a:prstGeom>
          <a:noFill/>
          <a:ln>
            <a:noFill/>
          </a:ln>
        </p:spPr>
      </p:pic>
    </p:spTree>
    <p:extLst>
      <p:ext uri="{BB962C8B-B14F-4D97-AF65-F5344CB8AC3E}">
        <p14:creationId xmlns:p14="http://schemas.microsoft.com/office/powerpoint/2010/main" val="4119145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D479C7-3DB2-4AC8-AF89-80617F79D83B}"/>
              </a:ext>
            </a:extLst>
          </p:cNvPr>
          <p:cNvSpPr>
            <a:spLocks noGrp="1"/>
          </p:cNvSpPr>
          <p:nvPr>
            <p:ph type="title"/>
          </p:nvPr>
        </p:nvSpPr>
        <p:spPr>
          <a:xfrm>
            <a:off x="525453" y="69070"/>
            <a:ext cx="5124025" cy="1325563"/>
          </a:xfrm>
        </p:spPr>
        <p:txBody>
          <a:bodyPr/>
          <a:lstStyle/>
          <a:p>
            <a:r>
              <a:rPr lang="ru-RU" dirty="0"/>
              <a:t>Разработка модели</a:t>
            </a:r>
          </a:p>
        </p:txBody>
      </p:sp>
      <p:sp>
        <p:nvSpPr>
          <p:cNvPr id="5" name="TextBox 4">
            <a:extLst>
              <a:ext uri="{FF2B5EF4-FFF2-40B4-BE49-F238E27FC236}">
                <a16:creationId xmlns:a16="http://schemas.microsoft.com/office/drawing/2014/main" id="{EE80AA5B-8713-49E0-A272-1FA64B18606E}"/>
              </a:ext>
            </a:extLst>
          </p:cNvPr>
          <p:cNvSpPr txBox="1"/>
          <p:nvPr/>
        </p:nvSpPr>
        <p:spPr>
          <a:xfrm>
            <a:off x="11041053" y="6195173"/>
            <a:ext cx="783393" cy="369332"/>
          </a:xfrm>
          <a:prstGeom prst="rect">
            <a:avLst/>
          </a:prstGeom>
          <a:noFill/>
        </p:spPr>
        <p:txBody>
          <a:bodyPr wrap="square" rtlCol="0">
            <a:spAutoFit/>
          </a:bodyPr>
          <a:lstStyle/>
          <a:p>
            <a:pPr algn="r"/>
            <a:r>
              <a:rPr lang="en-US" dirty="0"/>
              <a:t>12/24</a:t>
            </a:r>
            <a:endParaRPr lang="ru-RU" dirty="0"/>
          </a:p>
        </p:txBody>
      </p:sp>
      <p:pic>
        <p:nvPicPr>
          <p:cNvPr id="7" name="Рисунок 6">
            <a:extLst>
              <a:ext uri="{FF2B5EF4-FFF2-40B4-BE49-F238E27FC236}">
                <a16:creationId xmlns:a16="http://schemas.microsoft.com/office/drawing/2014/main" id="{6D49BEF0-9A2B-4D5B-B9AC-CC434AE6742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824693" y="1100773"/>
            <a:ext cx="5529578" cy="5517843"/>
          </a:xfrm>
          <a:prstGeom prst="rect">
            <a:avLst/>
          </a:prstGeom>
          <a:noFill/>
          <a:ln>
            <a:noFill/>
          </a:ln>
        </p:spPr>
      </p:pic>
    </p:spTree>
    <p:extLst>
      <p:ext uri="{BB962C8B-B14F-4D97-AF65-F5344CB8AC3E}">
        <p14:creationId xmlns:p14="http://schemas.microsoft.com/office/powerpoint/2010/main" val="2619106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D479C7-3DB2-4AC8-AF89-80617F79D83B}"/>
              </a:ext>
            </a:extLst>
          </p:cNvPr>
          <p:cNvSpPr>
            <a:spLocks noGrp="1"/>
          </p:cNvSpPr>
          <p:nvPr>
            <p:ph type="title"/>
          </p:nvPr>
        </p:nvSpPr>
        <p:spPr>
          <a:xfrm>
            <a:off x="525453" y="69070"/>
            <a:ext cx="5124025" cy="1325563"/>
          </a:xfrm>
        </p:spPr>
        <p:txBody>
          <a:bodyPr/>
          <a:lstStyle/>
          <a:p>
            <a:r>
              <a:rPr lang="ru-RU" dirty="0"/>
              <a:t>Разработка модели</a:t>
            </a:r>
          </a:p>
        </p:txBody>
      </p:sp>
      <p:sp>
        <p:nvSpPr>
          <p:cNvPr id="5" name="TextBox 4">
            <a:extLst>
              <a:ext uri="{FF2B5EF4-FFF2-40B4-BE49-F238E27FC236}">
                <a16:creationId xmlns:a16="http://schemas.microsoft.com/office/drawing/2014/main" id="{EE80AA5B-8713-49E0-A272-1FA64B18606E}"/>
              </a:ext>
            </a:extLst>
          </p:cNvPr>
          <p:cNvSpPr txBox="1"/>
          <p:nvPr/>
        </p:nvSpPr>
        <p:spPr>
          <a:xfrm>
            <a:off x="11041053" y="6195173"/>
            <a:ext cx="783393" cy="369332"/>
          </a:xfrm>
          <a:prstGeom prst="rect">
            <a:avLst/>
          </a:prstGeom>
          <a:noFill/>
        </p:spPr>
        <p:txBody>
          <a:bodyPr wrap="square" rtlCol="0">
            <a:spAutoFit/>
          </a:bodyPr>
          <a:lstStyle/>
          <a:p>
            <a:pPr algn="r"/>
            <a:r>
              <a:rPr lang="en-US" dirty="0"/>
              <a:t>13/24</a:t>
            </a:r>
            <a:endParaRPr lang="ru-RU" dirty="0"/>
          </a:p>
        </p:txBody>
      </p:sp>
      <p:pic>
        <p:nvPicPr>
          <p:cNvPr id="6" name="Рисунок 5">
            <a:extLst>
              <a:ext uri="{FF2B5EF4-FFF2-40B4-BE49-F238E27FC236}">
                <a16:creationId xmlns:a16="http://schemas.microsoft.com/office/drawing/2014/main" id="{6E15F7E8-029E-49B1-BF4F-73714D33ED0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744884" y="1030884"/>
            <a:ext cx="5640887" cy="5697151"/>
          </a:xfrm>
          <a:prstGeom prst="rect">
            <a:avLst/>
          </a:prstGeom>
          <a:noFill/>
          <a:ln>
            <a:noFill/>
          </a:ln>
        </p:spPr>
      </p:pic>
    </p:spTree>
    <p:extLst>
      <p:ext uri="{BB962C8B-B14F-4D97-AF65-F5344CB8AC3E}">
        <p14:creationId xmlns:p14="http://schemas.microsoft.com/office/powerpoint/2010/main" val="2784134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D479C7-3DB2-4AC8-AF89-80617F79D83B}"/>
              </a:ext>
            </a:extLst>
          </p:cNvPr>
          <p:cNvSpPr>
            <a:spLocks noGrp="1"/>
          </p:cNvSpPr>
          <p:nvPr>
            <p:ph type="title"/>
          </p:nvPr>
        </p:nvSpPr>
        <p:spPr>
          <a:xfrm>
            <a:off x="525453" y="69070"/>
            <a:ext cx="5124025" cy="1325563"/>
          </a:xfrm>
        </p:spPr>
        <p:txBody>
          <a:bodyPr/>
          <a:lstStyle/>
          <a:p>
            <a:r>
              <a:rPr lang="ru-RU" dirty="0"/>
              <a:t>Разработка модели</a:t>
            </a:r>
          </a:p>
        </p:txBody>
      </p:sp>
      <p:sp>
        <p:nvSpPr>
          <p:cNvPr id="5" name="TextBox 4">
            <a:extLst>
              <a:ext uri="{FF2B5EF4-FFF2-40B4-BE49-F238E27FC236}">
                <a16:creationId xmlns:a16="http://schemas.microsoft.com/office/drawing/2014/main" id="{EE80AA5B-8713-49E0-A272-1FA64B18606E}"/>
              </a:ext>
            </a:extLst>
          </p:cNvPr>
          <p:cNvSpPr txBox="1"/>
          <p:nvPr/>
        </p:nvSpPr>
        <p:spPr>
          <a:xfrm>
            <a:off x="11041053" y="6195173"/>
            <a:ext cx="783393" cy="369332"/>
          </a:xfrm>
          <a:prstGeom prst="rect">
            <a:avLst/>
          </a:prstGeom>
          <a:noFill/>
        </p:spPr>
        <p:txBody>
          <a:bodyPr wrap="square" rtlCol="0">
            <a:spAutoFit/>
          </a:bodyPr>
          <a:lstStyle/>
          <a:p>
            <a:pPr algn="r"/>
            <a:r>
              <a:rPr lang="en-US" dirty="0"/>
              <a:t>14/24</a:t>
            </a:r>
            <a:endParaRPr lang="ru-RU" dirty="0"/>
          </a:p>
        </p:txBody>
      </p:sp>
      <p:sp>
        <p:nvSpPr>
          <p:cNvPr id="10" name="TextBox 9">
            <a:extLst>
              <a:ext uri="{FF2B5EF4-FFF2-40B4-BE49-F238E27FC236}">
                <a16:creationId xmlns:a16="http://schemas.microsoft.com/office/drawing/2014/main" id="{68B0CAA1-942E-4A66-981A-1D44B4C2F69A}"/>
              </a:ext>
            </a:extLst>
          </p:cNvPr>
          <p:cNvSpPr txBox="1"/>
          <p:nvPr/>
        </p:nvSpPr>
        <p:spPr>
          <a:xfrm>
            <a:off x="601168" y="1266531"/>
            <a:ext cx="3499071" cy="506292"/>
          </a:xfrm>
          <a:prstGeom prst="rect">
            <a:avLst/>
          </a:prstGeom>
          <a:noFill/>
        </p:spPr>
        <p:txBody>
          <a:bodyPr wrap="square">
            <a:spAutoFit/>
          </a:bodyPr>
          <a:lstStyle/>
          <a:p>
            <a:pPr>
              <a:lnSpc>
                <a:spcPct val="150000"/>
              </a:lnSpc>
            </a:pPr>
            <a:r>
              <a:rPr lang="ru-RU" sz="2000" dirty="0"/>
              <a:t>Модель </a:t>
            </a:r>
            <a:r>
              <a:rPr lang="en-US" sz="2000" dirty="0"/>
              <a:t>“</a:t>
            </a:r>
            <a:r>
              <a:rPr lang="ru-RU" sz="2000" dirty="0"/>
              <a:t>Два Треугольник</a:t>
            </a:r>
            <a:r>
              <a:rPr lang="en-US" sz="2000" dirty="0"/>
              <a:t>”</a:t>
            </a:r>
          </a:p>
        </p:txBody>
      </p:sp>
      <p:sp>
        <p:nvSpPr>
          <p:cNvPr id="19" name="TextBox 18">
            <a:extLst>
              <a:ext uri="{FF2B5EF4-FFF2-40B4-BE49-F238E27FC236}">
                <a16:creationId xmlns:a16="http://schemas.microsoft.com/office/drawing/2014/main" id="{7D2F4B8A-54E6-43EC-965B-753A3125DCEE}"/>
              </a:ext>
            </a:extLst>
          </p:cNvPr>
          <p:cNvSpPr txBox="1"/>
          <p:nvPr/>
        </p:nvSpPr>
        <p:spPr>
          <a:xfrm>
            <a:off x="9111177" y="2461639"/>
            <a:ext cx="2223389" cy="369332"/>
          </a:xfrm>
          <a:prstGeom prst="rect">
            <a:avLst/>
          </a:prstGeom>
          <a:noFill/>
        </p:spPr>
        <p:txBody>
          <a:bodyPr wrap="square">
            <a:spAutoFit/>
          </a:bodyPr>
          <a:lstStyle/>
          <a:p>
            <a:r>
              <a:rPr lang="ru-RU" dirty="0"/>
              <a:t>Архитектура модели</a:t>
            </a:r>
          </a:p>
        </p:txBody>
      </p:sp>
      <p:pic>
        <p:nvPicPr>
          <p:cNvPr id="3074" name="Picture 2">
            <a:extLst>
              <a:ext uri="{FF2B5EF4-FFF2-40B4-BE49-F238E27FC236}">
                <a16:creationId xmlns:a16="http://schemas.microsoft.com/office/drawing/2014/main" id="{CD38DDE3-A86B-4340-9873-7A8A10E075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3156" y="432498"/>
            <a:ext cx="3942984" cy="210046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42BB7D0E-20BA-4AD0-ADB4-288BEE8255C2}"/>
              </a:ext>
            </a:extLst>
          </p:cNvPr>
          <p:cNvSpPr txBox="1"/>
          <p:nvPr/>
        </p:nvSpPr>
        <p:spPr>
          <a:xfrm>
            <a:off x="601168" y="1742163"/>
            <a:ext cx="7366107" cy="923330"/>
          </a:xfrm>
          <a:prstGeom prst="rect">
            <a:avLst/>
          </a:prstGeom>
          <a:noFill/>
        </p:spPr>
        <p:txBody>
          <a:bodyPr wrap="square">
            <a:spAutoFit/>
          </a:bodyPr>
          <a:lstStyle/>
          <a:p>
            <a:r>
              <a:rPr lang="ru-RU" dirty="0"/>
              <a:t>После проведения всех экспериментов с преобразованиями на однослойной модели “Треугольник”, нужно выяснить, будет ли всё работать также хорошо и для многослойных моделей.</a:t>
            </a:r>
          </a:p>
        </p:txBody>
      </p:sp>
      <p:sp>
        <p:nvSpPr>
          <p:cNvPr id="22" name="TextBox 21">
            <a:extLst>
              <a:ext uri="{FF2B5EF4-FFF2-40B4-BE49-F238E27FC236}">
                <a16:creationId xmlns:a16="http://schemas.microsoft.com/office/drawing/2014/main" id="{8239FE15-825E-48C2-80B6-402DEA1EF2CA}"/>
              </a:ext>
            </a:extLst>
          </p:cNvPr>
          <p:cNvSpPr txBox="1"/>
          <p:nvPr/>
        </p:nvSpPr>
        <p:spPr>
          <a:xfrm>
            <a:off x="601167" y="2819731"/>
            <a:ext cx="8280743" cy="923330"/>
          </a:xfrm>
          <a:prstGeom prst="rect">
            <a:avLst/>
          </a:prstGeom>
          <a:noFill/>
        </p:spPr>
        <p:txBody>
          <a:bodyPr wrap="square">
            <a:spAutoFit/>
          </a:bodyPr>
          <a:lstStyle/>
          <a:p>
            <a:r>
              <a:rPr lang="ru-RU" dirty="0"/>
              <a:t>Аффинные преобразования будут применяться только к первому скрытому слою. Или можно сказать иначе, только к слою, который непосредственно работает с входными данными.</a:t>
            </a:r>
          </a:p>
        </p:txBody>
      </p: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BA285001-067B-4A5D-96B7-EAC8D09D4B6B}"/>
                  </a:ext>
                </a:extLst>
              </p:cNvPr>
              <p:cNvSpPr txBox="1"/>
              <p:nvPr/>
            </p:nvSpPr>
            <p:spPr>
              <a:xfrm>
                <a:off x="601167" y="3751268"/>
                <a:ext cx="11070537" cy="2308324"/>
              </a:xfrm>
              <a:prstGeom prst="rect">
                <a:avLst/>
              </a:prstGeom>
              <a:noFill/>
            </p:spPr>
            <p:txBody>
              <a:bodyPr wrap="square">
                <a:spAutoFit/>
              </a:bodyPr>
              <a:lstStyle/>
              <a:p>
                <a:r>
                  <a:rPr lang="ru-RU" dirty="0"/>
                  <a:t>Каждый </a:t>
                </a:r>
                <a:r>
                  <a:rPr lang="ru-RU" dirty="0" err="1"/>
                  <a:t>полносвязный</a:t>
                </a:r>
                <a:r>
                  <a:rPr lang="ru-RU" dirty="0"/>
                  <a:t> слой в нейронной сети выполняет преобразование по формуле</a:t>
                </a:r>
              </a:p>
              <a:p>
                <a14:m>
                  <m:oMath xmlns:m="http://schemas.openxmlformats.org/officeDocument/2006/math">
                    <m:r>
                      <a:rPr lang="ru-RU" sz="1800" i="1" smtClean="0">
                        <a:latin typeface="Cambria Math" panose="02040503050406030204" pitchFamily="18" charset="0"/>
                      </a:rPr>
                      <m:t>𝜎</m:t>
                    </m:r>
                    <m:d>
                      <m:dPr>
                        <m:ctrlPr>
                          <a:rPr lang="ru-RU" sz="1800" i="1" smtClean="0">
                            <a:solidFill>
                              <a:schemeClr val="tx1"/>
                            </a:solidFill>
                            <a:latin typeface="Cambria Math" panose="02040503050406030204" pitchFamily="18" charset="0"/>
                          </a:rPr>
                        </m:ctrlPr>
                      </m:dPr>
                      <m:e>
                        <m:sSub>
                          <m:sSubPr>
                            <m:ctrlPr>
                              <a:rPr lang="ru-RU" sz="1800" i="1">
                                <a:solidFill>
                                  <a:schemeClr val="tx1"/>
                                </a:solidFill>
                                <a:latin typeface="Cambria Math" panose="02040503050406030204" pitchFamily="18" charset="0"/>
                              </a:rPr>
                            </m:ctrlPr>
                          </m:sSubPr>
                          <m:e>
                            <m:r>
                              <a:rPr lang="ru-RU" sz="1800" i="1">
                                <a:solidFill>
                                  <a:schemeClr val="tx1"/>
                                </a:solidFill>
                                <a:latin typeface="Cambria Math" panose="02040503050406030204" pitchFamily="18" charset="0"/>
                              </a:rPr>
                              <m:t>𝑤</m:t>
                            </m:r>
                          </m:e>
                          <m:sub>
                            <m:r>
                              <a:rPr lang="ru-RU" sz="1800" i="0">
                                <a:solidFill>
                                  <a:schemeClr val="tx1"/>
                                </a:solidFill>
                                <a:latin typeface="Cambria Math" panose="02040503050406030204" pitchFamily="18" charset="0"/>
                              </a:rPr>
                              <m:t>1</m:t>
                            </m:r>
                          </m:sub>
                        </m:sSub>
                        <m:sSub>
                          <m:sSubPr>
                            <m:ctrlPr>
                              <a:rPr lang="ru-RU" sz="1800" i="1">
                                <a:solidFill>
                                  <a:schemeClr val="tx1"/>
                                </a:solidFill>
                                <a:latin typeface="Cambria Math" panose="02040503050406030204" pitchFamily="18" charset="0"/>
                              </a:rPr>
                            </m:ctrlPr>
                          </m:sSubPr>
                          <m:e>
                            <m:r>
                              <a:rPr lang="ru-RU" sz="1800" i="1">
                                <a:solidFill>
                                  <a:schemeClr val="tx1"/>
                                </a:solidFill>
                                <a:latin typeface="Cambria Math" panose="02040503050406030204" pitchFamily="18" charset="0"/>
                              </a:rPr>
                              <m:t>𝑎</m:t>
                            </m:r>
                          </m:e>
                          <m:sub>
                            <m:r>
                              <a:rPr lang="ru-RU" sz="1800" i="0">
                                <a:solidFill>
                                  <a:schemeClr val="tx1"/>
                                </a:solidFill>
                                <a:latin typeface="Cambria Math" panose="02040503050406030204" pitchFamily="18" charset="0"/>
                              </a:rPr>
                              <m:t>1</m:t>
                            </m:r>
                          </m:sub>
                        </m:sSub>
                        <m:r>
                          <a:rPr lang="ru-RU" sz="1800" i="0">
                            <a:solidFill>
                              <a:schemeClr val="tx1"/>
                            </a:solidFill>
                            <a:latin typeface="Cambria Math" panose="02040503050406030204" pitchFamily="18" charset="0"/>
                          </a:rPr>
                          <m:t>+</m:t>
                        </m:r>
                        <m:sSub>
                          <m:sSubPr>
                            <m:ctrlPr>
                              <a:rPr lang="ru-RU" sz="1800" i="1">
                                <a:solidFill>
                                  <a:schemeClr val="tx1"/>
                                </a:solidFill>
                                <a:latin typeface="Cambria Math" panose="02040503050406030204" pitchFamily="18" charset="0"/>
                              </a:rPr>
                            </m:ctrlPr>
                          </m:sSubPr>
                          <m:e>
                            <m:r>
                              <a:rPr lang="ru-RU" sz="1800" i="1">
                                <a:solidFill>
                                  <a:schemeClr val="tx1"/>
                                </a:solidFill>
                                <a:latin typeface="Cambria Math" panose="02040503050406030204" pitchFamily="18" charset="0"/>
                              </a:rPr>
                              <m:t>𝑤</m:t>
                            </m:r>
                          </m:e>
                          <m:sub>
                            <m:r>
                              <a:rPr lang="ru-RU" sz="1800" i="0">
                                <a:solidFill>
                                  <a:schemeClr val="tx1"/>
                                </a:solidFill>
                                <a:latin typeface="Cambria Math" panose="02040503050406030204" pitchFamily="18" charset="0"/>
                              </a:rPr>
                              <m:t>2</m:t>
                            </m:r>
                          </m:sub>
                        </m:sSub>
                        <m:sSub>
                          <m:sSubPr>
                            <m:ctrlPr>
                              <a:rPr lang="ru-RU" sz="1800" i="1">
                                <a:solidFill>
                                  <a:schemeClr val="tx1"/>
                                </a:solidFill>
                                <a:latin typeface="Cambria Math" panose="02040503050406030204" pitchFamily="18" charset="0"/>
                              </a:rPr>
                            </m:ctrlPr>
                          </m:sSubPr>
                          <m:e>
                            <m:r>
                              <a:rPr lang="ru-RU" sz="1800" i="1">
                                <a:solidFill>
                                  <a:schemeClr val="tx1"/>
                                </a:solidFill>
                                <a:latin typeface="Cambria Math" panose="02040503050406030204" pitchFamily="18" charset="0"/>
                              </a:rPr>
                              <m:t>𝑎</m:t>
                            </m:r>
                          </m:e>
                          <m:sub>
                            <m:r>
                              <a:rPr lang="ru-RU" sz="1800" i="0">
                                <a:solidFill>
                                  <a:schemeClr val="tx1"/>
                                </a:solidFill>
                                <a:latin typeface="Cambria Math" panose="02040503050406030204" pitchFamily="18" charset="0"/>
                              </a:rPr>
                              <m:t>2</m:t>
                            </m:r>
                          </m:sub>
                        </m:sSub>
                        <m:r>
                          <a:rPr lang="ru-RU" sz="1800" i="0">
                            <a:solidFill>
                              <a:schemeClr val="tx1"/>
                            </a:solidFill>
                            <a:latin typeface="Cambria Math" panose="02040503050406030204" pitchFamily="18" charset="0"/>
                          </a:rPr>
                          <m:t>+…+</m:t>
                        </m:r>
                        <m:sSub>
                          <m:sSubPr>
                            <m:ctrlPr>
                              <a:rPr lang="ru-RU" sz="1800" i="1">
                                <a:solidFill>
                                  <a:schemeClr val="tx1"/>
                                </a:solidFill>
                                <a:latin typeface="Cambria Math" panose="02040503050406030204" pitchFamily="18" charset="0"/>
                              </a:rPr>
                            </m:ctrlPr>
                          </m:sSubPr>
                          <m:e>
                            <m:r>
                              <a:rPr lang="ru-RU" sz="1800" i="1">
                                <a:solidFill>
                                  <a:schemeClr val="tx1"/>
                                </a:solidFill>
                                <a:latin typeface="Cambria Math" panose="02040503050406030204" pitchFamily="18" charset="0"/>
                              </a:rPr>
                              <m:t>𝑤</m:t>
                            </m:r>
                          </m:e>
                          <m:sub>
                            <m:r>
                              <a:rPr lang="ru-RU" sz="1800" i="1">
                                <a:solidFill>
                                  <a:schemeClr val="tx1"/>
                                </a:solidFill>
                                <a:latin typeface="Cambria Math" panose="02040503050406030204" pitchFamily="18" charset="0"/>
                              </a:rPr>
                              <m:t>𝑛</m:t>
                            </m:r>
                          </m:sub>
                        </m:sSub>
                        <m:sSub>
                          <m:sSubPr>
                            <m:ctrlPr>
                              <a:rPr lang="ru-RU" sz="1800" i="1">
                                <a:solidFill>
                                  <a:schemeClr val="tx1"/>
                                </a:solidFill>
                                <a:latin typeface="Cambria Math" panose="02040503050406030204" pitchFamily="18" charset="0"/>
                              </a:rPr>
                            </m:ctrlPr>
                          </m:sSubPr>
                          <m:e>
                            <m:r>
                              <a:rPr lang="ru-RU" sz="1800" i="1">
                                <a:solidFill>
                                  <a:schemeClr val="tx1"/>
                                </a:solidFill>
                                <a:latin typeface="Cambria Math" panose="02040503050406030204" pitchFamily="18" charset="0"/>
                              </a:rPr>
                              <m:t>𝑎</m:t>
                            </m:r>
                          </m:e>
                          <m:sub>
                            <m:r>
                              <a:rPr lang="ru-RU" sz="1800" i="1">
                                <a:solidFill>
                                  <a:schemeClr val="tx1"/>
                                </a:solidFill>
                                <a:latin typeface="Cambria Math" panose="02040503050406030204" pitchFamily="18" charset="0"/>
                              </a:rPr>
                              <m:t>𝑛</m:t>
                            </m:r>
                          </m:sub>
                        </m:sSub>
                        <m:r>
                          <a:rPr lang="ru-RU" sz="1800" i="0">
                            <a:solidFill>
                              <a:schemeClr val="tx1"/>
                            </a:solidFill>
                            <a:latin typeface="Cambria Math" panose="02040503050406030204" pitchFamily="18" charset="0"/>
                          </a:rPr>
                          <m:t>+</m:t>
                        </m:r>
                        <m:r>
                          <a:rPr lang="ru-RU" sz="1800" i="1">
                            <a:solidFill>
                              <a:schemeClr val="tx1"/>
                            </a:solidFill>
                            <a:latin typeface="Cambria Math" panose="02040503050406030204" pitchFamily="18" charset="0"/>
                          </a:rPr>
                          <m:t>𝑏</m:t>
                        </m:r>
                      </m:e>
                    </m:d>
                    <m:r>
                      <a:rPr lang="ru-RU" sz="1800" i="0">
                        <a:latin typeface="Cambria Math" panose="02040503050406030204" pitchFamily="18" charset="0"/>
                      </a:rPr>
                      <m:t>=</m:t>
                    </m:r>
                    <m:r>
                      <a:rPr lang="ru-RU" sz="1800" i="1">
                        <a:latin typeface="Cambria Math" panose="02040503050406030204" pitchFamily="18" charset="0"/>
                      </a:rPr>
                      <m:t>𝑎</m:t>
                    </m:r>
                  </m:oMath>
                </a14:m>
                <a:r>
                  <a:rPr lang="ru-RU" dirty="0"/>
                  <a:t>. Из неё видно, что активация нейрона вычисляется по значению активации предыдущего нейрона, кроме первого слоя. Он работает непосредственно с исходными данными. Отсюда можно сделать вывод, что если при применении преобразования, первый скрытый слой выдаст тот же результат, как если бы этих преобразований не было, то все остальные слои автоматически сработают правильно и результат будет корректным.</a:t>
                </a:r>
              </a:p>
              <a:p>
                <a:r>
                  <a:rPr lang="ru-RU" dirty="0"/>
                  <a:t>Что бы это доказать, нужно сравнить активации нейронов первых скрытых слоёв до всех преобразований и после изменения весов и входных данных.</a:t>
                </a:r>
              </a:p>
            </p:txBody>
          </p:sp>
        </mc:Choice>
        <mc:Fallback>
          <p:sp>
            <p:nvSpPr>
              <p:cNvPr id="27" name="TextBox 26">
                <a:extLst>
                  <a:ext uri="{FF2B5EF4-FFF2-40B4-BE49-F238E27FC236}">
                    <a16:creationId xmlns:a16="http://schemas.microsoft.com/office/drawing/2014/main" id="{BA285001-067B-4A5D-96B7-EAC8D09D4B6B}"/>
                  </a:ext>
                </a:extLst>
              </p:cNvPr>
              <p:cNvSpPr txBox="1">
                <a:spLocks noRot="1" noChangeAspect="1" noMove="1" noResize="1" noEditPoints="1" noAdjustHandles="1" noChangeArrowheads="1" noChangeShapeType="1" noTextEdit="1"/>
              </p:cNvSpPr>
              <p:nvPr/>
            </p:nvSpPr>
            <p:spPr>
              <a:xfrm>
                <a:off x="601167" y="3751268"/>
                <a:ext cx="11070537" cy="2308324"/>
              </a:xfrm>
              <a:prstGeom prst="rect">
                <a:avLst/>
              </a:prstGeom>
              <a:blipFill>
                <a:blip r:embed="rId3"/>
                <a:stretch>
                  <a:fillRect l="-496" t="-1319" b="-3166"/>
                </a:stretch>
              </a:blipFill>
            </p:spPr>
            <p:txBody>
              <a:bodyPr/>
              <a:lstStyle/>
              <a:p>
                <a:r>
                  <a:rPr lang="ru-RU">
                    <a:noFill/>
                  </a:rPr>
                  <a:t> </a:t>
                </a:r>
              </a:p>
            </p:txBody>
          </p:sp>
        </mc:Fallback>
      </mc:AlternateContent>
    </p:spTree>
    <p:extLst>
      <p:ext uri="{BB962C8B-B14F-4D97-AF65-F5344CB8AC3E}">
        <p14:creationId xmlns:p14="http://schemas.microsoft.com/office/powerpoint/2010/main" val="2260846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D479C7-3DB2-4AC8-AF89-80617F79D83B}"/>
              </a:ext>
            </a:extLst>
          </p:cNvPr>
          <p:cNvSpPr>
            <a:spLocks noGrp="1"/>
          </p:cNvSpPr>
          <p:nvPr>
            <p:ph type="title"/>
          </p:nvPr>
        </p:nvSpPr>
        <p:spPr>
          <a:xfrm>
            <a:off x="525453" y="69070"/>
            <a:ext cx="5124025" cy="1325563"/>
          </a:xfrm>
        </p:spPr>
        <p:txBody>
          <a:bodyPr/>
          <a:lstStyle/>
          <a:p>
            <a:r>
              <a:rPr lang="ru-RU" dirty="0"/>
              <a:t>Разработка модели</a:t>
            </a:r>
          </a:p>
        </p:txBody>
      </p:sp>
      <p:sp>
        <p:nvSpPr>
          <p:cNvPr id="5" name="TextBox 4">
            <a:extLst>
              <a:ext uri="{FF2B5EF4-FFF2-40B4-BE49-F238E27FC236}">
                <a16:creationId xmlns:a16="http://schemas.microsoft.com/office/drawing/2014/main" id="{EE80AA5B-8713-49E0-A272-1FA64B18606E}"/>
              </a:ext>
            </a:extLst>
          </p:cNvPr>
          <p:cNvSpPr txBox="1"/>
          <p:nvPr/>
        </p:nvSpPr>
        <p:spPr>
          <a:xfrm>
            <a:off x="11041053" y="6195173"/>
            <a:ext cx="783393" cy="369332"/>
          </a:xfrm>
          <a:prstGeom prst="rect">
            <a:avLst/>
          </a:prstGeom>
          <a:noFill/>
        </p:spPr>
        <p:txBody>
          <a:bodyPr wrap="square" rtlCol="0">
            <a:spAutoFit/>
          </a:bodyPr>
          <a:lstStyle/>
          <a:p>
            <a:pPr algn="r"/>
            <a:r>
              <a:rPr lang="en-US" dirty="0"/>
              <a:t>15/24</a:t>
            </a:r>
            <a:endParaRPr lang="ru-RU" dirty="0"/>
          </a:p>
        </p:txBody>
      </p:sp>
      <p:pic>
        <p:nvPicPr>
          <p:cNvPr id="4" name="Рисунок 3">
            <a:extLst>
              <a:ext uri="{FF2B5EF4-FFF2-40B4-BE49-F238E27FC236}">
                <a16:creationId xmlns:a16="http://schemas.microsoft.com/office/drawing/2014/main" id="{B9262D73-1711-48A2-B736-0A05578BEE3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897769" y="972643"/>
            <a:ext cx="5736385" cy="5717276"/>
          </a:xfrm>
          <a:prstGeom prst="rect">
            <a:avLst/>
          </a:prstGeom>
          <a:noFill/>
          <a:ln>
            <a:noFill/>
          </a:ln>
        </p:spPr>
      </p:pic>
    </p:spTree>
    <p:extLst>
      <p:ext uri="{BB962C8B-B14F-4D97-AF65-F5344CB8AC3E}">
        <p14:creationId xmlns:p14="http://schemas.microsoft.com/office/powerpoint/2010/main" val="1151959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D479C7-3DB2-4AC8-AF89-80617F79D83B}"/>
              </a:ext>
            </a:extLst>
          </p:cNvPr>
          <p:cNvSpPr>
            <a:spLocks noGrp="1"/>
          </p:cNvSpPr>
          <p:nvPr>
            <p:ph type="title"/>
          </p:nvPr>
        </p:nvSpPr>
        <p:spPr>
          <a:xfrm>
            <a:off x="513804" y="-47413"/>
            <a:ext cx="5124025" cy="1325563"/>
          </a:xfrm>
        </p:spPr>
        <p:txBody>
          <a:bodyPr/>
          <a:lstStyle/>
          <a:p>
            <a:r>
              <a:rPr lang="ru-RU" dirty="0"/>
              <a:t>Разработка модели</a:t>
            </a:r>
          </a:p>
        </p:txBody>
      </p:sp>
      <p:sp>
        <p:nvSpPr>
          <p:cNvPr id="5" name="TextBox 4">
            <a:extLst>
              <a:ext uri="{FF2B5EF4-FFF2-40B4-BE49-F238E27FC236}">
                <a16:creationId xmlns:a16="http://schemas.microsoft.com/office/drawing/2014/main" id="{EE80AA5B-8713-49E0-A272-1FA64B18606E}"/>
              </a:ext>
            </a:extLst>
          </p:cNvPr>
          <p:cNvSpPr txBox="1"/>
          <p:nvPr/>
        </p:nvSpPr>
        <p:spPr>
          <a:xfrm>
            <a:off x="11041053" y="6195173"/>
            <a:ext cx="783393" cy="369332"/>
          </a:xfrm>
          <a:prstGeom prst="rect">
            <a:avLst/>
          </a:prstGeom>
          <a:noFill/>
        </p:spPr>
        <p:txBody>
          <a:bodyPr wrap="square" rtlCol="0">
            <a:spAutoFit/>
          </a:bodyPr>
          <a:lstStyle/>
          <a:p>
            <a:pPr algn="r"/>
            <a:r>
              <a:rPr lang="en-US" dirty="0"/>
              <a:t>16/24</a:t>
            </a:r>
            <a:endParaRPr lang="ru-RU" dirty="0"/>
          </a:p>
        </p:txBody>
      </p:sp>
      <p:sp>
        <p:nvSpPr>
          <p:cNvPr id="7" name="TextBox 6">
            <a:extLst>
              <a:ext uri="{FF2B5EF4-FFF2-40B4-BE49-F238E27FC236}">
                <a16:creationId xmlns:a16="http://schemas.microsoft.com/office/drawing/2014/main" id="{8DA719C5-1DEC-44F1-9ABB-836BF33E4F6B}"/>
              </a:ext>
            </a:extLst>
          </p:cNvPr>
          <p:cNvSpPr txBox="1"/>
          <p:nvPr/>
        </p:nvSpPr>
        <p:spPr>
          <a:xfrm>
            <a:off x="513804" y="1185818"/>
            <a:ext cx="8699905" cy="369332"/>
          </a:xfrm>
          <a:prstGeom prst="rect">
            <a:avLst/>
          </a:prstGeom>
          <a:noFill/>
        </p:spPr>
        <p:txBody>
          <a:bodyPr wrap="square">
            <a:spAutoFit/>
          </a:bodyPr>
          <a:lstStyle/>
          <a:p>
            <a:r>
              <a:rPr lang="ru-RU" dirty="0"/>
              <a:t>Применим преобразование поворота на 30 градусов к модели, со входной точкой 3, 3:</a:t>
            </a:r>
          </a:p>
        </p:txBody>
      </p:sp>
      <p:sp>
        <p:nvSpPr>
          <p:cNvPr id="10" name="TextBox 9">
            <a:extLst>
              <a:ext uri="{FF2B5EF4-FFF2-40B4-BE49-F238E27FC236}">
                <a16:creationId xmlns:a16="http://schemas.microsoft.com/office/drawing/2014/main" id="{5C8BCD9B-E813-4D73-96AF-90883AEF2D93}"/>
              </a:ext>
            </a:extLst>
          </p:cNvPr>
          <p:cNvSpPr txBox="1"/>
          <p:nvPr/>
        </p:nvSpPr>
        <p:spPr>
          <a:xfrm>
            <a:off x="110477" y="1711894"/>
            <a:ext cx="5538818" cy="4667945"/>
          </a:xfrm>
          <a:prstGeom prst="rect">
            <a:avLst/>
          </a:prstGeom>
          <a:noFill/>
        </p:spPr>
        <p:txBody>
          <a:bodyPr wrap="square">
            <a:spAutoFit/>
          </a:bodyPr>
          <a:lstStyle/>
          <a:p>
            <a:pPr indent="450215">
              <a:spcBef>
                <a:spcPts val="800"/>
              </a:spcBef>
              <a:spcAft>
                <a:spcPts val="800"/>
              </a:spcAft>
            </a:pPr>
            <a:r>
              <a:rPr lang="en-US" sz="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Before weight and data transformation ======</a:t>
            </a:r>
            <a:endParaRPr lang="ru-RU" sz="1200" dirty="0">
              <a:effectLst/>
              <a:latin typeface="Calibri" panose="020F0502020204030204" pitchFamily="34" charset="0"/>
              <a:ea typeface="Calibri" panose="020F0502020204030204" pitchFamily="34" charset="0"/>
              <a:cs typeface="Times New Roman" panose="02020603050405020304" pitchFamily="18" charset="0"/>
            </a:endParaRPr>
          </a:p>
          <a:p>
            <a:pPr indent="450215">
              <a:spcAft>
                <a:spcPts val="800"/>
              </a:spcAft>
            </a:pPr>
            <a:r>
              <a:rPr lang="en-US" sz="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First </a:t>
            </a:r>
            <a:r>
              <a:rPr lang="en-US" sz="1200"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hiden</a:t>
            </a:r>
            <a:r>
              <a:rPr lang="en-US" sz="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layer weights ------</a:t>
            </a:r>
            <a:endParaRPr lang="ru-RU" sz="1200" dirty="0">
              <a:effectLst/>
              <a:latin typeface="Calibri" panose="020F0502020204030204" pitchFamily="34" charset="0"/>
              <a:ea typeface="Calibri" panose="020F0502020204030204" pitchFamily="34" charset="0"/>
              <a:cs typeface="Times New Roman" panose="02020603050405020304" pitchFamily="18" charset="0"/>
            </a:endParaRPr>
          </a:p>
          <a:p>
            <a:pPr indent="450215">
              <a:spcAft>
                <a:spcPts val="800"/>
              </a:spcAft>
            </a:pPr>
            <a:r>
              <a:rPr lang="en-US" sz="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-0.2565350830554962 0.9576932787895203</a:t>
            </a:r>
            <a:endParaRPr lang="ru-RU" sz="1200" dirty="0">
              <a:effectLst/>
              <a:latin typeface="Calibri" panose="020F0502020204030204" pitchFamily="34" charset="0"/>
              <a:ea typeface="Calibri" panose="020F0502020204030204" pitchFamily="34" charset="0"/>
              <a:cs typeface="Times New Roman" panose="02020603050405020304" pitchFamily="18" charset="0"/>
            </a:endParaRPr>
          </a:p>
          <a:p>
            <a:pPr indent="450215">
              <a:spcAft>
                <a:spcPts val="800"/>
              </a:spcAft>
            </a:pPr>
            <a:r>
              <a:rPr lang="en-US" sz="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0.27009227871894836 0.1462019383907318</a:t>
            </a:r>
            <a:endParaRPr lang="ru-RU" sz="1200" dirty="0">
              <a:effectLst/>
              <a:latin typeface="Calibri" panose="020F0502020204030204" pitchFamily="34" charset="0"/>
              <a:ea typeface="Calibri" panose="020F0502020204030204" pitchFamily="34" charset="0"/>
              <a:cs typeface="Times New Roman" panose="02020603050405020304" pitchFamily="18" charset="0"/>
            </a:endParaRPr>
          </a:p>
          <a:p>
            <a:pPr indent="450215">
              <a:spcAft>
                <a:spcPts val="800"/>
              </a:spcAft>
            </a:pPr>
            <a:r>
              <a:rPr lang="en-US" sz="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-0.019547274336218834 -0.04933701455593109</a:t>
            </a:r>
            <a:endParaRPr lang="ru-RU" sz="1200" dirty="0">
              <a:effectLst/>
              <a:latin typeface="Calibri" panose="020F0502020204030204" pitchFamily="34" charset="0"/>
              <a:ea typeface="Calibri" panose="020F0502020204030204" pitchFamily="34" charset="0"/>
              <a:cs typeface="Times New Roman" panose="02020603050405020304" pitchFamily="18" charset="0"/>
            </a:endParaRPr>
          </a:p>
          <a:p>
            <a:pPr indent="450215">
              <a:spcAft>
                <a:spcPts val="800"/>
              </a:spcAft>
            </a:pPr>
            <a:r>
              <a:rPr lang="en-US" sz="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1.410359501838684 -1.0748653411865234</a:t>
            </a:r>
            <a:endParaRPr lang="ru-RU" sz="1200" dirty="0">
              <a:effectLst/>
              <a:latin typeface="Calibri" panose="020F0502020204030204" pitchFamily="34" charset="0"/>
              <a:ea typeface="Calibri" panose="020F0502020204030204" pitchFamily="34" charset="0"/>
              <a:cs typeface="Times New Roman" panose="02020603050405020304" pitchFamily="18" charset="0"/>
            </a:endParaRPr>
          </a:p>
          <a:p>
            <a:pPr indent="450215">
              <a:spcAft>
                <a:spcPts val="800"/>
              </a:spcAft>
            </a:pPr>
            <a:r>
              <a:rPr lang="en-US" sz="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0.05246511474251747 -2.7907469272613525</a:t>
            </a:r>
            <a:endParaRPr lang="ru-RU" sz="1200" dirty="0">
              <a:effectLst/>
              <a:latin typeface="Calibri" panose="020F0502020204030204" pitchFamily="34" charset="0"/>
              <a:ea typeface="Calibri" panose="020F0502020204030204" pitchFamily="34" charset="0"/>
              <a:cs typeface="Times New Roman" panose="02020603050405020304" pitchFamily="18" charset="0"/>
            </a:endParaRPr>
          </a:p>
          <a:p>
            <a:pPr indent="450215">
              <a:spcAft>
                <a:spcPts val="800"/>
              </a:spcAft>
            </a:pPr>
            <a:r>
              <a:rPr lang="en-US" sz="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-0.7326761484146118 -0.7785971164703369</a:t>
            </a:r>
            <a:endParaRPr lang="ru-RU" sz="1200" dirty="0">
              <a:effectLst/>
              <a:latin typeface="Calibri" panose="020F0502020204030204" pitchFamily="34" charset="0"/>
              <a:ea typeface="Calibri" panose="020F0502020204030204" pitchFamily="34" charset="0"/>
              <a:cs typeface="Times New Roman" panose="02020603050405020304" pitchFamily="18" charset="0"/>
            </a:endParaRPr>
          </a:p>
          <a:p>
            <a:pPr indent="450215">
              <a:spcAft>
                <a:spcPts val="800"/>
              </a:spcAft>
            </a:pPr>
            <a:r>
              <a:rPr lang="en-US" sz="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Neuron activations ------</a:t>
            </a:r>
            <a:endParaRPr lang="ru-RU" sz="1200" dirty="0">
              <a:effectLst/>
              <a:latin typeface="Calibri" panose="020F0502020204030204" pitchFamily="34" charset="0"/>
              <a:ea typeface="Calibri" panose="020F0502020204030204" pitchFamily="34" charset="0"/>
              <a:cs typeface="Times New Roman" panose="02020603050405020304" pitchFamily="18" charset="0"/>
            </a:endParaRPr>
          </a:p>
          <a:p>
            <a:pPr indent="450215">
              <a:spcAft>
                <a:spcPts val="800"/>
              </a:spcAft>
            </a:pPr>
            <a:r>
              <a:rPr lang="en-US" sz="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3.0 3.0</a:t>
            </a:r>
            <a:endParaRPr lang="ru-RU" sz="1200" dirty="0">
              <a:effectLst/>
              <a:latin typeface="Calibri" panose="020F0502020204030204" pitchFamily="34" charset="0"/>
              <a:ea typeface="Calibri" panose="020F0502020204030204" pitchFamily="34" charset="0"/>
              <a:cs typeface="Times New Roman" panose="02020603050405020304" pitchFamily="18" charset="0"/>
            </a:endParaRPr>
          </a:p>
          <a:p>
            <a:pPr indent="450215">
              <a:spcAft>
                <a:spcPts val="800"/>
              </a:spcAft>
            </a:pPr>
            <a:r>
              <a:rPr lang="en-US" sz="1200" dirty="0">
                <a:solidFill>
                  <a:srgbClr val="000000"/>
                </a:solidFill>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-0.342261</a:t>
            </a:r>
            <a:r>
              <a:rPr lang="en-US" sz="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6422176361 </a:t>
            </a:r>
            <a:r>
              <a:rPr lang="en-US" sz="1200" dirty="0">
                <a:solidFill>
                  <a:srgbClr val="000000"/>
                </a:solidFill>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-0.9828152060508728</a:t>
            </a:r>
            <a:r>
              <a:rPr lang="en-US" sz="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200" dirty="0">
                <a:solidFill>
                  <a:srgbClr val="000000"/>
                </a:solidFill>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-0.9952481389045715</a:t>
            </a:r>
            <a:r>
              <a:rPr lang="en-US" sz="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200" dirty="0">
                <a:solidFill>
                  <a:srgbClr val="000000"/>
                </a:solidFill>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0.775757</a:t>
            </a:r>
            <a:r>
              <a:rPr lang="en-US" sz="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372379303 </a:t>
            </a:r>
            <a:r>
              <a:rPr lang="en-US" sz="1200" dirty="0">
                <a:solidFill>
                  <a:srgbClr val="000000"/>
                </a:solidFill>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-0.9999905228614807</a:t>
            </a:r>
            <a:r>
              <a:rPr lang="en-US" sz="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200" dirty="0">
                <a:solidFill>
                  <a:srgbClr val="000000"/>
                </a:solidFill>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0.49449</a:t>
            </a:r>
            <a:r>
              <a:rPr lang="en-US" sz="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196457862854</a:t>
            </a:r>
            <a:endParaRPr lang="ru-RU" sz="1200" dirty="0">
              <a:effectLst/>
              <a:latin typeface="Calibri" panose="020F0502020204030204" pitchFamily="34" charset="0"/>
              <a:ea typeface="Calibri" panose="020F0502020204030204" pitchFamily="34" charset="0"/>
              <a:cs typeface="Times New Roman" panose="02020603050405020304" pitchFamily="18" charset="0"/>
            </a:endParaRPr>
          </a:p>
          <a:p>
            <a:pPr indent="450215">
              <a:spcAft>
                <a:spcPts val="800"/>
              </a:spcAft>
            </a:pPr>
            <a:r>
              <a:rPr lang="en-US" sz="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-0.9999547600746155 -0.7523653507232666</a:t>
            </a:r>
            <a:endParaRPr lang="ru-RU" sz="1200" dirty="0">
              <a:effectLst/>
              <a:latin typeface="Calibri" panose="020F0502020204030204" pitchFamily="34" charset="0"/>
              <a:ea typeface="Calibri" panose="020F0502020204030204" pitchFamily="34" charset="0"/>
              <a:cs typeface="Times New Roman" panose="02020603050405020304" pitchFamily="18" charset="0"/>
            </a:endParaRPr>
          </a:p>
          <a:p>
            <a:pPr indent="450215">
              <a:spcAft>
                <a:spcPts val="800"/>
              </a:spcAft>
            </a:pPr>
            <a:r>
              <a:rPr lang="en-US" sz="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0.985088050365448</a:t>
            </a:r>
            <a:endParaRPr lang="ru-RU" sz="1200" dirty="0">
              <a:effectLst/>
              <a:latin typeface="Calibri" panose="020F0502020204030204" pitchFamily="34" charset="0"/>
              <a:ea typeface="Calibri" panose="020F0502020204030204" pitchFamily="34" charset="0"/>
              <a:cs typeface="Times New Roman" panose="02020603050405020304" pitchFamily="18" charset="0"/>
            </a:endParaRPr>
          </a:p>
          <a:p>
            <a:pPr indent="450215">
              <a:spcAft>
                <a:spcPts val="800"/>
              </a:spcAft>
            </a:pPr>
            <a:r>
              <a:rPr lang="en-US" sz="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Prediction ------</a:t>
            </a:r>
            <a:endParaRPr lang="ru-RU" sz="1200" dirty="0">
              <a:latin typeface="Calibri" panose="020F0502020204030204" pitchFamily="34" charset="0"/>
              <a:ea typeface="Times New Roman" panose="02020603050405020304" pitchFamily="18" charset="0"/>
              <a:cs typeface="Times New Roman" panose="02020603050405020304" pitchFamily="18" charset="0"/>
            </a:endParaRPr>
          </a:p>
          <a:p>
            <a:pPr indent="450215">
              <a:spcAft>
                <a:spcPts val="800"/>
              </a:spcAft>
            </a:pPr>
            <a:r>
              <a:rPr lang="en-US" sz="1200" dirty="0">
                <a:solidFill>
                  <a:srgbClr val="000000"/>
                </a:solidFill>
                <a:effectLst/>
                <a:latin typeface="Courier New" panose="02070309020205020404" pitchFamily="49" charset="0"/>
                <a:ea typeface="Times New Roman" panose="02020603050405020304" pitchFamily="18" charset="0"/>
              </a:rPr>
              <a:t>Confidence: </a:t>
            </a:r>
            <a:r>
              <a:rPr lang="en-US" sz="1200" dirty="0">
                <a:solidFill>
                  <a:srgbClr val="000000"/>
                </a:solidFill>
                <a:effectLst/>
                <a:highlight>
                  <a:srgbClr val="FFFF00"/>
                </a:highlight>
                <a:latin typeface="Courier New" panose="02070309020205020404" pitchFamily="49" charset="0"/>
                <a:ea typeface="Times New Roman" panose="02020603050405020304" pitchFamily="18" charset="0"/>
              </a:rPr>
              <a:t>0.985088</a:t>
            </a:r>
            <a:r>
              <a:rPr lang="en-US" sz="1200" dirty="0">
                <a:solidFill>
                  <a:srgbClr val="000000"/>
                </a:solidFill>
                <a:effectLst/>
                <a:latin typeface="Courier New" panose="02070309020205020404" pitchFamily="49" charset="0"/>
                <a:ea typeface="Times New Roman" panose="02020603050405020304" pitchFamily="18" charset="0"/>
              </a:rPr>
              <a:t>050365448</a:t>
            </a:r>
            <a:endParaRPr lang="ru-RU" sz="1200" dirty="0"/>
          </a:p>
        </p:txBody>
      </p:sp>
      <p:sp>
        <p:nvSpPr>
          <p:cNvPr id="12" name="TextBox 11">
            <a:extLst>
              <a:ext uri="{FF2B5EF4-FFF2-40B4-BE49-F238E27FC236}">
                <a16:creationId xmlns:a16="http://schemas.microsoft.com/office/drawing/2014/main" id="{FE020E42-B3BC-401B-9C7D-1BDADD95C766}"/>
              </a:ext>
            </a:extLst>
          </p:cNvPr>
          <p:cNvSpPr txBox="1"/>
          <p:nvPr/>
        </p:nvSpPr>
        <p:spPr>
          <a:xfrm>
            <a:off x="5649295" y="1711893"/>
            <a:ext cx="5391758" cy="4667945"/>
          </a:xfrm>
          <a:prstGeom prst="rect">
            <a:avLst/>
          </a:prstGeom>
          <a:noFill/>
        </p:spPr>
        <p:txBody>
          <a:bodyPr wrap="square">
            <a:spAutoFit/>
          </a:bodyPr>
          <a:lstStyle/>
          <a:p>
            <a:pPr indent="450215">
              <a:spcAft>
                <a:spcPts val="800"/>
              </a:spcAft>
            </a:pPr>
            <a:r>
              <a:rPr lang="en-US" sz="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After weight and data transformation ======</a:t>
            </a:r>
            <a:endParaRPr lang="ru-RU" sz="1200" dirty="0">
              <a:effectLst/>
              <a:latin typeface="Calibri" panose="020F0502020204030204" pitchFamily="34" charset="0"/>
              <a:ea typeface="Calibri" panose="020F0502020204030204" pitchFamily="34" charset="0"/>
              <a:cs typeface="Times New Roman" panose="02020603050405020304" pitchFamily="18" charset="0"/>
            </a:endParaRPr>
          </a:p>
          <a:p>
            <a:pPr indent="450215">
              <a:spcAft>
                <a:spcPts val="800"/>
              </a:spcAft>
            </a:pPr>
            <a:r>
              <a:rPr lang="en-US" sz="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First </a:t>
            </a:r>
            <a:r>
              <a:rPr lang="en-US" sz="1200"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hiden</a:t>
            </a:r>
            <a:r>
              <a:rPr lang="en-US" sz="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layer weights ------</a:t>
            </a:r>
            <a:endParaRPr lang="ru-RU" sz="1200" dirty="0">
              <a:effectLst/>
              <a:latin typeface="Calibri" panose="020F0502020204030204" pitchFamily="34" charset="0"/>
              <a:ea typeface="Calibri" panose="020F0502020204030204" pitchFamily="34" charset="0"/>
              <a:cs typeface="Times New Roman" panose="02020603050405020304" pitchFamily="18" charset="0"/>
            </a:endParaRPr>
          </a:p>
          <a:p>
            <a:pPr indent="450215">
              <a:spcAft>
                <a:spcPts val="800"/>
              </a:spcAft>
            </a:pPr>
            <a:r>
              <a:rPr lang="en-US" sz="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0.7476058476903883 0.6512082321163086</a:t>
            </a:r>
            <a:endParaRPr lang="ru-RU" sz="1200" dirty="0">
              <a:effectLst/>
              <a:latin typeface="Calibri" panose="020F0502020204030204" pitchFamily="34" charset="0"/>
              <a:ea typeface="Calibri" panose="020F0502020204030204" pitchFamily="34" charset="0"/>
              <a:cs typeface="Times New Roman" panose="02020603050405020304" pitchFamily="18" charset="0"/>
            </a:endParaRPr>
          </a:p>
          <a:p>
            <a:pPr indent="450215">
              <a:spcAft>
                <a:spcPts val="800"/>
              </a:spcAft>
            </a:pPr>
            <a:r>
              <a:rPr lang="en-US" sz="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0.24999965462541984 -0.1783956796000739</a:t>
            </a:r>
            <a:endParaRPr lang="ru-RU" sz="1200" dirty="0">
              <a:effectLst/>
              <a:latin typeface="Calibri" panose="020F0502020204030204" pitchFamily="34" charset="0"/>
              <a:ea typeface="Calibri" panose="020F0502020204030204" pitchFamily="34" charset="0"/>
              <a:cs typeface="Times New Roman" panose="02020603050405020304" pitchFamily="18" charset="0"/>
            </a:endParaRPr>
          </a:p>
          <a:p>
            <a:pPr indent="450215">
              <a:spcAft>
                <a:spcPts val="800"/>
              </a:spcAft>
            </a:pPr>
            <a:r>
              <a:rPr lang="en-US" sz="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-0.05290834426082423 -0.004116314716547248</a:t>
            </a:r>
            <a:endParaRPr lang="ru-RU" sz="1200" dirty="0">
              <a:effectLst/>
              <a:latin typeface="Calibri" panose="020F0502020204030204" pitchFamily="34" charset="0"/>
              <a:ea typeface="Calibri" panose="020F0502020204030204" pitchFamily="34" charset="0"/>
              <a:cs typeface="Times New Roman" panose="02020603050405020304" pitchFamily="18" charset="0"/>
            </a:endParaRPr>
          </a:p>
          <a:p>
            <a:pPr indent="450215">
              <a:spcAft>
                <a:spcPts val="800"/>
              </a:spcAft>
            </a:pPr>
            <a:r>
              <a:rPr lang="en-US" sz="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-0.3459362576915701 -1.7391887567843332</a:t>
            </a:r>
            <a:endParaRPr lang="ru-RU" sz="1200" dirty="0">
              <a:effectLst/>
              <a:latin typeface="Calibri" panose="020F0502020204030204" pitchFamily="34" charset="0"/>
              <a:ea typeface="Calibri" panose="020F0502020204030204" pitchFamily="34" charset="0"/>
              <a:cs typeface="Times New Roman" panose="02020603050405020304" pitchFamily="18" charset="0"/>
            </a:endParaRPr>
          </a:p>
          <a:p>
            <a:pPr indent="450215">
              <a:spcAft>
                <a:spcPts val="800"/>
              </a:spcAft>
            </a:pPr>
            <a:r>
              <a:rPr lang="en-US" sz="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-2.4839285710086605 -1.2732320504960983</a:t>
            </a:r>
            <a:endParaRPr lang="ru-RU" sz="1200" dirty="0">
              <a:effectLst/>
              <a:latin typeface="Calibri" panose="020F0502020204030204" pitchFamily="34" charset="0"/>
              <a:ea typeface="Calibri" panose="020F0502020204030204" pitchFamily="34" charset="0"/>
              <a:cs typeface="Times New Roman" panose="02020603050405020304" pitchFamily="18" charset="0"/>
            </a:endParaRPr>
          </a:p>
          <a:p>
            <a:pPr indent="450215">
              <a:spcAft>
                <a:spcPts val="800"/>
              </a:spcAft>
            </a:pPr>
            <a:r>
              <a:rPr lang="en-US" sz="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-1.0213258509573662 0.3161033286724542</a:t>
            </a:r>
            <a:endParaRPr lang="ru-RU" sz="1200" dirty="0">
              <a:effectLst/>
              <a:latin typeface="Calibri" panose="020F0502020204030204" pitchFamily="34" charset="0"/>
              <a:ea typeface="Calibri" panose="020F0502020204030204" pitchFamily="34" charset="0"/>
              <a:cs typeface="Times New Roman" panose="02020603050405020304" pitchFamily="18" charset="0"/>
            </a:endParaRPr>
          </a:p>
          <a:p>
            <a:pPr indent="450215">
              <a:spcAft>
                <a:spcPts val="800"/>
              </a:spcAft>
            </a:pPr>
            <a:r>
              <a:rPr lang="en-US" sz="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Neuron activations ------</a:t>
            </a:r>
            <a:endParaRPr lang="ru-RU" sz="1200" dirty="0">
              <a:effectLst/>
              <a:latin typeface="Calibri" panose="020F0502020204030204" pitchFamily="34" charset="0"/>
              <a:ea typeface="Calibri" panose="020F0502020204030204" pitchFamily="34" charset="0"/>
              <a:cs typeface="Times New Roman" panose="02020603050405020304" pitchFamily="18" charset="0"/>
            </a:endParaRPr>
          </a:p>
          <a:p>
            <a:pPr indent="450215">
              <a:spcAft>
                <a:spcPts val="800"/>
              </a:spcAft>
            </a:pPr>
            <a:r>
              <a:rPr lang="ru-RU" sz="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4.012990772626067 -1.3769186827180608</a:t>
            </a:r>
            <a:endParaRPr lang="ru-RU" sz="1200" dirty="0">
              <a:effectLst/>
              <a:latin typeface="Calibri" panose="020F0502020204030204" pitchFamily="34" charset="0"/>
              <a:ea typeface="Calibri" panose="020F0502020204030204" pitchFamily="34" charset="0"/>
              <a:cs typeface="Times New Roman" panose="02020603050405020304" pitchFamily="18" charset="0"/>
            </a:endParaRPr>
          </a:p>
          <a:p>
            <a:pPr indent="450215">
              <a:spcAft>
                <a:spcPts val="800"/>
              </a:spcAft>
            </a:pPr>
            <a:r>
              <a:rPr lang="ru-RU" sz="1200" dirty="0">
                <a:solidFill>
                  <a:srgbClr val="000000"/>
                </a:solidFill>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-0.342261</a:t>
            </a:r>
            <a:r>
              <a:rPr lang="ru-RU" sz="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4336013794 </a:t>
            </a:r>
            <a:r>
              <a:rPr lang="ru-RU" sz="1200" dirty="0">
                <a:solidFill>
                  <a:srgbClr val="000000"/>
                </a:solidFill>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-0.9828152060508728</a:t>
            </a:r>
            <a:r>
              <a:rPr lang="ru-RU" sz="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ru-RU" sz="1200" dirty="0">
                <a:solidFill>
                  <a:srgbClr val="000000"/>
                </a:solidFill>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-0.9952481389045715</a:t>
            </a:r>
            <a:r>
              <a:rPr lang="ru-RU" sz="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ru-RU" sz="1200" dirty="0">
                <a:solidFill>
                  <a:srgbClr val="000000"/>
                </a:solidFill>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0.775757</a:t>
            </a:r>
            <a:r>
              <a:rPr lang="ru-RU" sz="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2531700134 </a:t>
            </a:r>
            <a:r>
              <a:rPr lang="ru-RU" sz="1200" dirty="0">
                <a:solidFill>
                  <a:srgbClr val="000000"/>
                </a:solidFill>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-0.9999905228614807</a:t>
            </a:r>
            <a:r>
              <a:rPr lang="ru-RU" sz="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ru-RU" sz="1200" dirty="0">
                <a:solidFill>
                  <a:srgbClr val="000000"/>
                </a:solidFill>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0.49449</a:t>
            </a:r>
            <a:r>
              <a:rPr lang="ru-RU" sz="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23520088196</a:t>
            </a:r>
            <a:endParaRPr lang="ru-RU" sz="1200" dirty="0">
              <a:effectLst/>
              <a:latin typeface="Calibri" panose="020F0502020204030204" pitchFamily="34" charset="0"/>
              <a:ea typeface="Calibri" panose="020F0502020204030204" pitchFamily="34" charset="0"/>
              <a:cs typeface="Times New Roman" panose="02020603050405020304" pitchFamily="18" charset="0"/>
            </a:endParaRPr>
          </a:p>
          <a:p>
            <a:pPr indent="450215">
              <a:spcAft>
                <a:spcPts val="800"/>
              </a:spcAft>
            </a:pPr>
            <a:r>
              <a:rPr lang="ru-RU" sz="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-0.9999547600746155 -0.75236576795578</a:t>
            </a:r>
            <a:endParaRPr lang="ru-RU" sz="1200" dirty="0">
              <a:effectLst/>
              <a:latin typeface="Calibri" panose="020F0502020204030204" pitchFamily="34" charset="0"/>
              <a:ea typeface="Calibri" panose="020F0502020204030204" pitchFamily="34" charset="0"/>
              <a:cs typeface="Times New Roman" panose="02020603050405020304" pitchFamily="18" charset="0"/>
            </a:endParaRPr>
          </a:p>
          <a:p>
            <a:pPr indent="450215">
              <a:spcAft>
                <a:spcPts val="800"/>
              </a:spcAft>
            </a:pPr>
            <a:r>
              <a:rPr lang="ru-RU" sz="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0.9850881695747375</a:t>
            </a:r>
            <a:endParaRPr lang="ru-RU" sz="1200" dirty="0">
              <a:effectLst/>
              <a:latin typeface="Calibri" panose="020F0502020204030204" pitchFamily="34" charset="0"/>
              <a:ea typeface="Calibri" panose="020F0502020204030204" pitchFamily="34" charset="0"/>
              <a:cs typeface="Times New Roman" panose="02020603050405020304" pitchFamily="18" charset="0"/>
            </a:endParaRPr>
          </a:p>
          <a:p>
            <a:pPr indent="450215">
              <a:spcAft>
                <a:spcPts val="800"/>
              </a:spcAft>
            </a:pPr>
            <a:r>
              <a:rPr lang="ru-RU" sz="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Prediction </a:t>
            </a:r>
            <a:r>
              <a:rPr lang="ru-RU" sz="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ru-RU" sz="1200" dirty="0">
              <a:latin typeface="Calibri" panose="020F0502020204030204" pitchFamily="34" charset="0"/>
              <a:ea typeface="Times New Roman" panose="02020603050405020304" pitchFamily="18" charset="0"/>
              <a:cs typeface="Times New Roman" panose="02020603050405020304" pitchFamily="18" charset="0"/>
            </a:endParaRPr>
          </a:p>
          <a:p>
            <a:pPr indent="450215">
              <a:spcAft>
                <a:spcPts val="800"/>
              </a:spcAft>
            </a:pPr>
            <a:r>
              <a:rPr lang="en-US" sz="1200" dirty="0">
                <a:solidFill>
                  <a:srgbClr val="000000"/>
                </a:solidFill>
                <a:effectLst/>
                <a:latin typeface="Courier New" panose="02070309020205020404" pitchFamily="49" charset="0"/>
                <a:ea typeface="Times New Roman" panose="02020603050405020304" pitchFamily="18" charset="0"/>
              </a:rPr>
              <a:t>Confidence</a:t>
            </a:r>
            <a:r>
              <a:rPr lang="ru-RU" sz="1200" dirty="0">
                <a:solidFill>
                  <a:srgbClr val="000000"/>
                </a:solidFill>
                <a:effectLst/>
                <a:latin typeface="Courier New" panose="02070309020205020404" pitchFamily="49" charset="0"/>
                <a:ea typeface="Times New Roman" panose="02020603050405020304" pitchFamily="18" charset="0"/>
              </a:rPr>
              <a:t>: </a:t>
            </a:r>
            <a:r>
              <a:rPr lang="ru-RU" sz="1200" dirty="0">
                <a:solidFill>
                  <a:srgbClr val="000000"/>
                </a:solidFill>
                <a:effectLst/>
                <a:highlight>
                  <a:srgbClr val="FFFF00"/>
                </a:highlight>
                <a:latin typeface="Courier New" panose="02070309020205020404" pitchFamily="49" charset="0"/>
                <a:ea typeface="Times New Roman" panose="02020603050405020304" pitchFamily="18" charset="0"/>
              </a:rPr>
              <a:t>0.985088</a:t>
            </a:r>
            <a:r>
              <a:rPr lang="ru-RU" sz="1200" dirty="0">
                <a:solidFill>
                  <a:srgbClr val="000000"/>
                </a:solidFill>
                <a:effectLst/>
                <a:latin typeface="Courier New" panose="02070309020205020404" pitchFamily="49" charset="0"/>
                <a:ea typeface="Times New Roman" panose="02020603050405020304" pitchFamily="18" charset="0"/>
              </a:rPr>
              <a:t>1695747375</a:t>
            </a:r>
            <a:endParaRPr lang="ru-RU" sz="1200" dirty="0"/>
          </a:p>
        </p:txBody>
      </p:sp>
    </p:spTree>
    <p:extLst>
      <p:ext uri="{BB962C8B-B14F-4D97-AF65-F5344CB8AC3E}">
        <p14:creationId xmlns:p14="http://schemas.microsoft.com/office/powerpoint/2010/main" val="2754856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D479C7-3DB2-4AC8-AF89-80617F79D83B}"/>
              </a:ext>
            </a:extLst>
          </p:cNvPr>
          <p:cNvSpPr>
            <a:spLocks noGrp="1"/>
          </p:cNvSpPr>
          <p:nvPr>
            <p:ph type="title"/>
          </p:nvPr>
        </p:nvSpPr>
        <p:spPr>
          <a:xfrm>
            <a:off x="525453" y="69070"/>
            <a:ext cx="5124025" cy="1325563"/>
          </a:xfrm>
        </p:spPr>
        <p:txBody>
          <a:bodyPr/>
          <a:lstStyle/>
          <a:p>
            <a:r>
              <a:rPr lang="ru-RU" dirty="0"/>
              <a:t>Разработка модели</a:t>
            </a:r>
          </a:p>
        </p:txBody>
      </p:sp>
      <p:sp>
        <p:nvSpPr>
          <p:cNvPr id="5" name="TextBox 4">
            <a:extLst>
              <a:ext uri="{FF2B5EF4-FFF2-40B4-BE49-F238E27FC236}">
                <a16:creationId xmlns:a16="http://schemas.microsoft.com/office/drawing/2014/main" id="{EE80AA5B-8713-49E0-A272-1FA64B18606E}"/>
              </a:ext>
            </a:extLst>
          </p:cNvPr>
          <p:cNvSpPr txBox="1"/>
          <p:nvPr/>
        </p:nvSpPr>
        <p:spPr>
          <a:xfrm>
            <a:off x="11041053" y="6195173"/>
            <a:ext cx="783393" cy="369332"/>
          </a:xfrm>
          <a:prstGeom prst="rect">
            <a:avLst/>
          </a:prstGeom>
          <a:noFill/>
        </p:spPr>
        <p:txBody>
          <a:bodyPr wrap="square" rtlCol="0">
            <a:spAutoFit/>
          </a:bodyPr>
          <a:lstStyle/>
          <a:p>
            <a:pPr algn="r"/>
            <a:r>
              <a:rPr lang="en-US" dirty="0"/>
              <a:t>17/24</a:t>
            </a:r>
            <a:endParaRPr lang="ru-RU" dirty="0"/>
          </a:p>
        </p:txBody>
      </p:sp>
      <p:pic>
        <p:nvPicPr>
          <p:cNvPr id="7" name="Рисунок 6">
            <a:extLst>
              <a:ext uri="{FF2B5EF4-FFF2-40B4-BE49-F238E27FC236}">
                <a16:creationId xmlns:a16="http://schemas.microsoft.com/office/drawing/2014/main" id="{0A1BEF53-513D-40B5-8204-620274D6DD28}"/>
              </a:ext>
            </a:extLst>
          </p:cNvPr>
          <p:cNvPicPr/>
          <p:nvPr/>
        </p:nvPicPr>
        <p:blipFill>
          <a:blip r:embed="rId2"/>
          <a:stretch>
            <a:fillRect/>
          </a:stretch>
        </p:blipFill>
        <p:spPr>
          <a:xfrm>
            <a:off x="3060582" y="1198582"/>
            <a:ext cx="5330187" cy="5365923"/>
          </a:xfrm>
          <a:prstGeom prst="rect">
            <a:avLst/>
          </a:prstGeom>
        </p:spPr>
      </p:pic>
    </p:spTree>
    <p:extLst>
      <p:ext uri="{BB962C8B-B14F-4D97-AF65-F5344CB8AC3E}">
        <p14:creationId xmlns:p14="http://schemas.microsoft.com/office/powerpoint/2010/main" val="3313521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D479C7-3DB2-4AC8-AF89-80617F79D83B}"/>
              </a:ext>
            </a:extLst>
          </p:cNvPr>
          <p:cNvSpPr>
            <a:spLocks noGrp="1"/>
          </p:cNvSpPr>
          <p:nvPr>
            <p:ph type="title"/>
          </p:nvPr>
        </p:nvSpPr>
        <p:spPr>
          <a:xfrm>
            <a:off x="525453" y="69070"/>
            <a:ext cx="5124025" cy="1325563"/>
          </a:xfrm>
        </p:spPr>
        <p:txBody>
          <a:bodyPr/>
          <a:lstStyle/>
          <a:p>
            <a:r>
              <a:rPr lang="ru-RU" dirty="0"/>
              <a:t>Разработка модели</a:t>
            </a:r>
          </a:p>
        </p:txBody>
      </p:sp>
      <p:sp>
        <p:nvSpPr>
          <p:cNvPr id="5" name="TextBox 4">
            <a:extLst>
              <a:ext uri="{FF2B5EF4-FFF2-40B4-BE49-F238E27FC236}">
                <a16:creationId xmlns:a16="http://schemas.microsoft.com/office/drawing/2014/main" id="{EE80AA5B-8713-49E0-A272-1FA64B18606E}"/>
              </a:ext>
            </a:extLst>
          </p:cNvPr>
          <p:cNvSpPr txBox="1"/>
          <p:nvPr/>
        </p:nvSpPr>
        <p:spPr>
          <a:xfrm>
            <a:off x="11041053" y="6195173"/>
            <a:ext cx="783393" cy="369332"/>
          </a:xfrm>
          <a:prstGeom prst="rect">
            <a:avLst/>
          </a:prstGeom>
          <a:noFill/>
        </p:spPr>
        <p:txBody>
          <a:bodyPr wrap="square" rtlCol="0">
            <a:spAutoFit/>
          </a:bodyPr>
          <a:lstStyle/>
          <a:p>
            <a:pPr algn="r"/>
            <a:r>
              <a:rPr lang="en-US" dirty="0"/>
              <a:t>18/24</a:t>
            </a:r>
            <a:endParaRPr lang="ru-RU" dirty="0"/>
          </a:p>
        </p:txBody>
      </p:sp>
      <p:pic>
        <p:nvPicPr>
          <p:cNvPr id="7" name="Рисунок 6">
            <a:extLst>
              <a:ext uri="{FF2B5EF4-FFF2-40B4-BE49-F238E27FC236}">
                <a16:creationId xmlns:a16="http://schemas.microsoft.com/office/drawing/2014/main" id="{08A97153-D508-4C7A-9740-ADE94FCDF0A3}"/>
              </a:ext>
            </a:extLst>
          </p:cNvPr>
          <p:cNvPicPr/>
          <p:nvPr/>
        </p:nvPicPr>
        <p:blipFill>
          <a:blip r:embed="rId2"/>
          <a:stretch>
            <a:fillRect/>
          </a:stretch>
        </p:blipFill>
        <p:spPr>
          <a:xfrm>
            <a:off x="3087465" y="1088441"/>
            <a:ext cx="5503236" cy="5540132"/>
          </a:xfrm>
          <a:prstGeom prst="rect">
            <a:avLst/>
          </a:prstGeom>
        </p:spPr>
      </p:pic>
    </p:spTree>
    <p:extLst>
      <p:ext uri="{BB962C8B-B14F-4D97-AF65-F5344CB8AC3E}">
        <p14:creationId xmlns:p14="http://schemas.microsoft.com/office/powerpoint/2010/main" val="2938210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D479C7-3DB2-4AC8-AF89-80617F79D83B}"/>
              </a:ext>
            </a:extLst>
          </p:cNvPr>
          <p:cNvSpPr>
            <a:spLocks noGrp="1"/>
          </p:cNvSpPr>
          <p:nvPr>
            <p:ph type="title"/>
          </p:nvPr>
        </p:nvSpPr>
        <p:spPr>
          <a:xfrm>
            <a:off x="525453" y="69070"/>
            <a:ext cx="5124025" cy="1325563"/>
          </a:xfrm>
        </p:spPr>
        <p:txBody>
          <a:bodyPr/>
          <a:lstStyle/>
          <a:p>
            <a:r>
              <a:rPr lang="ru-RU" dirty="0"/>
              <a:t>Разработка модели</a:t>
            </a:r>
          </a:p>
        </p:txBody>
      </p:sp>
      <p:sp>
        <p:nvSpPr>
          <p:cNvPr id="5" name="TextBox 4">
            <a:extLst>
              <a:ext uri="{FF2B5EF4-FFF2-40B4-BE49-F238E27FC236}">
                <a16:creationId xmlns:a16="http://schemas.microsoft.com/office/drawing/2014/main" id="{EE80AA5B-8713-49E0-A272-1FA64B18606E}"/>
              </a:ext>
            </a:extLst>
          </p:cNvPr>
          <p:cNvSpPr txBox="1"/>
          <p:nvPr/>
        </p:nvSpPr>
        <p:spPr>
          <a:xfrm>
            <a:off x="11041053" y="6195173"/>
            <a:ext cx="783393" cy="369332"/>
          </a:xfrm>
          <a:prstGeom prst="rect">
            <a:avLst/>
          </a:prstGeom>
          <a:noFill/>
        </p:spPr>
        <p:txBody>
          <a:bodyPr wrap="square" rtlCol="0">
            <a:spAutoFit/>
          </a:bodyPr>
          <a:lstStyle/>
          <a:p>
            <a:pPr algn="r"/>
            <a:r>
              <a:rPr lang="en-US" dirty="0"/>
              <a:t>19/24</a:t>
            </a:r>
            <a:endParaRPr lang="ru-RU" dirty="0"/>
          </a:p>
        </p:txBody>
      </p:sp>
      <p:pic>
        <p:nvPicPr>
          <p:cNvPr id="7" name="Рисунок 6">
            <a:extLst>
              <a:ext uri="{FF2B5EF4-FFF2-40B4-BE49-F238E27FC236}">
                <a16:creationId xmlns:a16="http://schemas.microsoft.com/office/drawing/2014/main" id="{19D84373-D2C7-44CE-B396-1A4B84191B97}"/>
              </a:ext>
            </a:extLst>
          </p:cNvPr>
          <p:cNvPicPr/>
          <p:nvPr/>
        </p:nvPicPr>
        <p:blipFill>
          <a:blip r:embed="rId2"/>
          <a:stretch>
            <a:fillRect/>
          </a:stretch>
        </p:blipFill>
        <p:spPr>
          <a:xfrm>
            <a:off x="2842849" y="1053148"/>
            <a:ext cx="5613258" cy="5511357"/>
          </a:xfrm>
          <a:prstGeom prst="rect">
            <a:avLst/>
          </a:prstGeom>
        </p:spPr>
      </p:pic>
    </p:spTree>
    <p:extLst>
      <p:ext uri="{BB962C8B-B14F-4D97-AF65-F5344CB8AC3E}">
        <p14:creationId xmlns:p14="http://schemas.microsoft.com/office/powerpoint/2010/main" val="357243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70EFE4F1-DA40-47EB-A543-DE348D218F29}"/>
              </a:ext>
            </a:extLst>
          </p:cNvPr>
          <p:cNvSpPr>
            <a:spLocks noGrp="1"/>
          </p:cNvSpPr>
          <p:nvPr>
            <p:ph idx="1"/>
          </p:nvPr>
        </p:nvSpPr>
        <p:spPr>
          <a:xfrm>
            <a:off x="587759" y="293495"/>
            <a:ext cx="10926692" cy="5955876"/>
          </a:xfrm>
        </p:spPr>
        <p:txBody>
          <a:bodyPr>
            <a:normAutofit fontScale="55000" lnSpcReduction="20000"/>
          </a:bodyPr>
          <a:lstStyle/>
          <a:p>
            <a:pPr marL="0" indent="0" algn="just">
              <a:lnSpc>
                <a:spcPct val="120000"/>
              </a:lnSpc>
              <a:buNone/>
            </a:pPr>
            <a:r>
              <a:rPr lang="ru-RU" sz="4000" b="1" dirty="0"/>
              <a:t>Целью данной работы</a:t>
            </a:r>
            <a:r>
              <a:rPr lang="ru-RU" sz="4000" dirty="0"/>
              <a:t> является исследование возможности применения аффинных преобразований к признаковым пространствам обученной нейронной сети и разработка на этой основе алгоритма, позволяющего адаптировать веса модели к изменённым данным без изменения её выходной точности.</a:t>
            </a:r>
          </a:p>
          <a:p>
            <a:pPr marL="0" indent="0" algn="just">
              <a:lnSpc>
                <a:spcPct val="120000"/>
              </a:lnSpc>
              <a:buNone/>
            </a:pPr>
            <a:r>
              <a:rPr lang="ru-RU" sz="4000" b="1" dirty="0"/>
              <a:t>Задачи работы</a:t>
            </a:r>
            <a:r>
              <a:rPr lang="ru-RU" sz="4000" dirty="0"/>
              <a:t>:</a:t>
            </a:r>
          </a:p>
          <a:p>
            <a:pPr algn="just">
              <a:lnSpc>
                <a:spcPct val="120000"/>
              </a:lnSpc>
              <a:buFont typeface="Courier New" panose="02070309020205020404" pitchFamily="49" charset="0"/>
              <a:buChar char="o"/>
            </a:pPr>
            <a:r>
              <a:rPr lang="ru-RU" sz="4000" dirty="0"/>
              <a:t>провести теоретический анализ структуры признаковых пространств глубоких нейронных сетей и свойств аффинных преобразований;</a:t>
            </a:r>
          </a:p>
          <a:p>
            <a:pPr algn="just">
              <a:lnSpc>
                <a:spcPct val="120000"/>
              </a:lnSpc>
              <a:buFont typeface="Courier New" panose="02070309020205020404" pitchFamily="49" charset="0"/>
              <a:buChar char="o"/>
            </a:pPr>
            <a:r>
              <a:rPr lang="ru-RU" sz="4000" dirty="0"/>
              <a:t>сформулировать строгие математические условия, при которых аффинное преобразование, применённое к весам одного или нескольких слоёв сети, не изменяет итоговое предсказание для измененных данных;</a:t>
            </a:r>
          </a:p>
          <a:p>
            <a:pPr algn="just">
              <a:lnSpc>
                <a:spcPct val="120000"/>
              </a:lnSpc>
              <a:buFont typeface="Courier New" panose="02070309020205020404" pitchFamily="49" charset="0"/>
              <a:buChar char="o"/>
            </a:pPr>
            <a:r>
              <a:rPr lang="ru-RU" sz="4000" dirty="0"/>
              <a:t>разработать и формализовать алгоритм применения аффинных преобразований к весам </a:t>
            </a:r>
            <a:r>
              <a:rPr lang="ru-RU" sz="4000" dirty="0" err="1"/>
              <a:t>полносвязных</a:t>
            </a:r>
            <a:r>
              <a:rPr lang="ru-RU" sz="4000" dirty="0"/>
              <a:t> слоёв </a:t>
            </a:r>
            <a:r>
              <a:rPr lang="ru-RU" sz="4000" dirty="0" err="1"/>
              <a:t>предобученной</a:t>
            </a:r>
            <a:r>
              <a:rPr lang="ru-RU" sz="4000" dirty="0"/>
              <a:t> модели;</a:t>
            </a:r>
          </a:p>
          <a:p>
            <a:pPr algn="just">
              <a:lnSpc>
                <a:spcPct val="120000"/>
              </a:lnSpc>
              <a:buFont typeface="Courier New" panose="02070309020205020404" pitchFamily="49" charset="0"/>
              <a:buChar char="o"/>
            </a:pPr>
            <a:r>
              <a:rPr lang="ru-RU" sz="4000" dirty="0"/>
              <a:t>реализовать спроектированный алгоритм в виде программы;</a:t>
            </a:r>
          </a:p>
          <a:p>
            <a:pPr algn="just">
              <a:lnSpc>
                <a:spcPct val="120000"/>
              </a:lnSpc>
              <a:buFont typeface="Courier New" panose="02070309020205020404" pitchFamily="49" charset="0"/>
              <a:buChar char="o"/>
            </a:pPr>
            <a:r>
              <a:rPr lang="ru-RU" sz="4000" dirty="0"/>
              <a:t>экспериментально проверить корректность работы алгоритма.</a:t>
            </a:r>
          </a:p>
          <a:p>
            <a:pPr algn="just">
              <a:buFont typeface="Courier New" panose="02070309020205020404" pitchFamily="49" charset="0"/>
              <a:buChar char="o"/>
            </a:pPr>
            <a:endParaRPr lang="ru-RU" dirty="0"/>
          </a:p>
          <a:p>
            <a:pPr algn="just"/>
            <a:endParaRPr lang="ru-RU" dirty="0"/>
          </a:p>
        </p:txBody>
      </p:sp>
      <p:sp>
        <p:nvSpPr>
          <p:cNvPr id="4" name="TextBox 3">
            <a:extLst>
              <a:ext uri="{FF2B5EF4-FFF2-40B4-BE49-F238E27FC236}">
                <a16:creationId xmlns:a16="http://schemas.microsoft.com/office/drawing/2014/main" id="{A2815DBC-E9FE-436B-9ECE-1F61DDF94D16}"/>
              </a:ext>
            </a:extLst>
          </p:cNvPr>
          <p:cNvSpPr txBox="1"/>
          <p:nvPr/>
        </p:nvSpPr>
        <p:spPr>
          <a:xfrm>
            <a:off x="11041053" y="6195173"/>
            <a:ext cx="783393" cy="369332"/>
          </a:xfrm>
          <a:prstGeom prst="rect">
            <a:avLst/>
          </a:prstGeom>
          <a:noFill/>
        </p:spPr>
        <p:txBody>
          <a:bodyPr wrap="square" rtlCol="0">
            <a:spAutoFit/>
          </a:bodyPr>
          <a:lstStyle/>
          <a:p>
            <a:pPr algn="r"/>
            <a:r>
              <a:rPr lang="en-US" dirty="0"/>
              <a:t>2/24</a:t>
            </a:r>
            <a:endParaRPr lang="ru-RU" dirty="0"/>
          </a:p>
        </p:txBody>
      </p:sp>
    </p:spTree>
    <p:extLst>
      <p:ext uri="{BB962C8B-B14F-4D97-AF65-F5344CB8AC3E}">
        <p14:creationId xmlns:p14="http://schemas.microsoft.com/office/powerpoint/2010/main" val="26109067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D479C7-3DB2-4AC8-AF89-80617F79D83B}"/>
              </a:ext>
            </a:extLst>
          </p:cNvPr>
          <p:cNvSpPr>
            <a:spLocks noGrp="1"/>
          </p:cNvSpPr>
          <p:nvPr>
            <p:ph type="title"/>
          </p:nvPr>
        </p:nvSpPr>
        <p:spPr>
          <a:xfrm>
            <a:off x="525453" y="69070"/>
            <a:ext cx="5124025" cy="1325563"/>
          </a:xfrm>
        </p:spPr>
        <p:txBody>
          <a:bodyPr/>
          <a:lstStyle/>
          <a:p>
            <a:r>
              <a:rPr lang="ru-RU" dirty="0"/>
              <a:t>Разработка модели</a:t>
            </a:r>
          </a:p>
        </p:txBody>
      </p:sp>
      <p:sp>
        <p:nvSpPr>
          <p:cNvPr id="5" name="TextBox 4">
            <a:extLst>
              <a:ext uri="{FF2B5EF4-FFF2-40B4-BE49-F238E27FC236}">
                <a16:creationId xmlns:a16="http://schemas.microsoft.com/office/drawing/2014/main" id="{EE80AA5B-8713-49E0-A272-1FA64B18606E}"/>
              </a:ext>
            </a:extLst>
          </p:cNvPr>
          <p:cNvSpPr txBox="1"/>
          <p:nvPr/>
        </p:nvSpPr>
        <p:spPr>
          <a:xfrm>
            <a:off x="11041053" y="6195173"/>
            <a:ext cx="783393" cy="369332"/>
          </a:xfrm>
          <a:prstGeom prst="rect">
            <a:avLst/>
          </a:prstGeom>
          <a:noFill/>
        </p:spPr>
        <p:txBody>
          <a:bodyPr wrap="square" rtlCol="0">
            <a:spAutoFit/>
          </a:bodyPr>
          <a:lstStyle/>
          <a:p>
            <a:pPr algn="r"/>
            <a:r>
              <a:rPr lang="en-US" dirty="0"/>
              <a:t>20/24</a:t>
            </a:r>
            <a:endParaRPr lang="ru-RU" dirty="0"/>
          </a:p>
        </p:txBody>
      </p:sp>
      <p:sp>
        <p:nvSpPr>
          <p:cNvPr id="10" name="TextBox 9">
            <a:extLst>
              <a:ext uri="{FF2B5EF4-FFF2-40B4-BE49-F238E27FC236}">
                <a16:creationId xmlns:a16="http://schemas.microsoft.com/office/drawing/2014/main" id="{68B0CAA1-942E-4A66-981A-1D44B4C2F69A}"/>
              </a:ext>
            </a:extLst>
          </p:cNvPr>
          <p:cNvSpPr txBox="1"/>
          <p:nvPr/>
        </p:nvSpPr>
        <p:spPr>
          <a:xfrm>
            <a:off x="601168" y="1266531"/>
            <a:ext cx="3499071" cy="506292"/>
          </a:xfrm>
          <a:prstGeom prst="rect">
            <a:avLst/>
          </a:prstGeom>
          <a:noFill/>
        </p:spPr>
        <p:txBody>
          <a:bodyPr wrap="square">
            <a:spAutoFit/>
          </a:bodyPr>
          <a:lstStyle/>
          <a:p>
            <a:pPr>
              <a:lnSpc>
                <a:spcPct val="150000"/>
              </a:lnSpc>
            </a:pPr>
            <a:r>
              <a:rPr lang="ru-RU" sz="2000" dirty="0"/>
              <a:t>Модель </a:t>
            </a:r>
            <a:r>
              <a:rPr lang="en-US" sz="2000" dirty="0"/>
              <a:t>“MNIST”</a:t>
            </a:r>
          </a:p>
        </p:txBody>
      </p:sp>
      <p:sp>
        <p:nvSpPr>
          <p:cNvPr id="19" name="TextBox 18">
            <a:extLst>
              <a:ext uri="{FF2B5EF4-FFF2-40B4-BE49-F238E27FC236}">
                <a16:creationId xmlns:a16="http://schemas.microsoft.com/office/drawing/2014/main" id="{7D2F4B8A-54E6-43EC-965B-753A3125DCEE}"/>
              </a:ext>
            </a:extLst>
          </p:cNvPr>
          <p:cNvSpPr txBox="1"/>
          <p:nvPr/>
        </p:nvSpPr>
        <p:spPr>
          <a:xfrm>
            <a:off x="8124215" y="4033805"/>
            <a:ext cx="2223389" cy="369332"/>
          </a:xfrm>
          <a:prstGeom prst="rect">
            <a:avLst/>
          </a:prstGeom>
          <a:noFill/>
        </p:spPr>
        <p:txBody>
          <a:bodyPr wrap="square">
            <a:spAutoFit/>
          </a:bodyPr>
          <a:lstStyle/>
          <a:p>
            <a:r>
              <a:rPr lang="ru-RU" dirty="0"/>
              <a:t>Архитектура модели</a:t>
            </a:r>
          </a:p>
        </p:txBody>
      </p:sp>
      <p:sp>
        <p:nvSpPr>
          <p:cNvPr id="20" name="TextBox 19">
            <a:extLst>
              <a:ext uri="{FF2B5EF4-FFF2-40B4-BE49-F238E27FC236}">
                <a16:creationId xmlns:a16="http://schemas.microsoft.com/office/drawing/2014/main" id="{42BB7D0E-20BA-4AD0-ADB4-288BEE8255C2}"/>
              </a:ext>
            </a:extLst>
          </p:cNvPr>
          <p:cNvSpPr txBox="1"/>
          <p:nvPr/>
        </p:nvSpPr>
        <p:spPr>
          <a:xfrm>
            <a:off x="601168" y="1742163"/>
            <a:ext cx="4796167" cy="1200329"/>
          </a:xfrm>
          <a:prstGeom prst="rect">
            <a:avLst/>
          </a:prstGeom>
          <a:noFill/>
        </p:spPr>
        <p:txBody>
          <a:bodyPr wrap="square">
            <a:spAutoFit/>
          </a:bodyPr>
          <a:lstStyle/>
          <a:p>
            <a:r>
              <a:rPr lang="ru-RU" dirty="0"/>
              <a:t>Заключительной экспериментальной моделью послужит нейронная сеть на базе </a:t>
            </a:r>
            <a:r>
              <a:rPr lang="ru-RU" dirty="0" err="1"/>
              <a:t>датасета</a:t>
            </a:r>
            <a:r>
              <a:rPr lang="ru-RU" dirty="0"/>
              <a:t> чисел “MNIST”, где каждая цифра от 0-9 представлена изображение 28*28 пикселей</a:t>
            </a:r>
          </a:p>
        </p:txBody>
      </p:sp>
      <p:pic>
        <p:nvPicPr>
          <p:cNvPr id="14340" name="Picture 4">
            <a:extLst>
              <a:ext uri="{FF2B5EF4-FFF2-40B4-BE49-F238E27FC236}">
                <a16:creationId xmlns:a16="http://schemas.microsoft.com/office/drawing/2014/main" id="{E9A1E23A-CD51-4829-BEB8-4C12873747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3793" y="1266531"/>
            <a:ext cx="6557266" cy="2689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4278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D479C7-3DB2-4AC8-AF89-80617F79D83B}"/>
              </a:ext>
            </a:extLst>
          </p:cNvPr>
          <p:cNvSpPr>
            <a:spLocks noGrp="1"/>
          </p:cNvSpPr>
          <p:nvPr>
            <p:ph type="title"/>
          </p:nvPr>
        </p:nvSpPr>
        <p:spPr>
          <a:xfrm>
            <a:off x="446189" y="-187194"/>
            <a:ext cx="5124025" cy="1325563"/>
          </a:xfrm>
        </p:spPr>
        <p:txBody>
          <a:bodyPr/>
          <a:lstStyle/>
          <a:p>
            <a:r>
              <a:rPr lang="ru-RU" dirty="0"/>
              <a:t>Разработка модели</a:t>
            </a:r>
          </a:p>
        </p:txBody>
      </p:sp>
      <p:sp>
        <p:nvSpPr>
          <p:cNvPr id="5" name="TextBox 4">
            <a:extLst>
              <a:ext uri="{FF2B5EF4-FFF2-40B4-BE49-F238E27FC236}">
                <a16:creationId xmlns:a16="http://schemas.microsoft.com/office/drawing/2014/main" id="{EE80AA5B-8713-49E0-A272-1FA64B18606E}"/>
              </a:ext>
            </a:extLst>
          </p:cNvPr>
          <p:cNvSpPr txBox="1"/>
          <p:nvPr/>
        </p:nvSpPr>
        <p:spPr>
          <a:xfrm>
            <a:off x="11041053" y="6195173"/>
            <a:ext cx="783393" cy="369332"/>
          </a:xfrm>
          <a:prstGeom prst="rect">
            <a:avLst/>
          </a:prstGeom>
          <a:noFill/>
        </p:spPr>
        <p:txBody>
          <a:bodyPr wrap="square" rtlCol="0">
            <a:spAutoFit/>
          </a:bodyPr>
          <a:lstStyle/>
          <a:p>
            <a:pPr algn="r"/>
            <a:r>
              <a:rPr lang="en-US" dirty="0"/>
              <a:t>21/24</a:t>
            </a:r>
            <a:endParaRPr lang="ru-RU" dirty="0"/>
          </a:p>
        </p:txBody>
      </p:sp>
      <p:sp>
        <p:nvSpPr>
          <p:cNvPr id="7" name="TextBox 6">
            <a:extLst>
              <a:ext uri="{FF2B5EF4-FFF2-40B4-BE49-F238E27FC236}">
                <a16:creationId xmlns:a16="http://schemas.microsoft.com/office/drawing/2014/main" id="{8DA719C5-1DEC-44F1-9ABB-836BF33E4F6B}"/>
              </a:ext>
            </a:extLst>
          </p:cNvPr>
          <p:cNvSpPr txBox="1"/>
          <p:nvPr/>
        </p:nvSpPr>
        <p:spPr>
          <a:xfrm>
            <a:off x="502156" y="769037"/>
            <a:ext cx="8699905" cy="369332"/>
          </a:xfrm>
          <a:prstGeom prst="rect">
            <a:avLst/>
          </a:prstGeom>
          <a:noFill/>
        </p:spPr>
        <p:txBody>
          <a:bodyPr wrap="square">
            <a:spAutoFit/>
          </a:bodyPr>
          <a:lstStyle/>
          <a:p>
            <a:r>
              <a:rPr lang="ru-RU" dirty="0"/>
              <a:t>Результаты после поворота изображения цифры 3 и весов первого скрытого слоя:</a:t>
            </a:r>
          </a:p>
        </p:txBody>
      </p:sp>
      <p:sp>
        <p:nvSpPr>
          <p:cNvPr id="10" name="TextBox 9">
            <a:extLst>
              <a:ext uri="{FF2B5EF4-FFF2-40B4-BE49-F238E27FC236}">
                <a16:creationId xmlns:a16="http://schemas.microsoft.com/office/drawing/2014/main" id="{5C8BCD9B-E813-4D73-96AF-90883AEF2D93}"/>
              </a:ext>
            </a:extLst>
          </p:cNvPr>
          <p:cNvSpPr txBox="1"/>
          <p:nvPr/>
        </p:nvSpPr>
        <p:spPr>
          <a:xfrm>
            <a:off x="110477" y="1249027"/>
            <a:ext cx="5538818" cy="5396349"/>
          </a:xfrm>
          <a:prstGeom prst="rect">
            <a:avLst/>
          </a:prstGeom>
          <a:noFill/>
        </p:spPr>
        <p:txBody>
          <a:bodyPr wrap="square">
            <a:spAutoFit/>
          </a:bodyPr>
          <a:lstStyle/>
          <a:p>
            <a:pPr indent="450215">
              <a:spcBef>
                <a:spcPts val="800"/>
              </a:spcBef>
              <a:spcAft>
                <a:spcPts val="800"/>
              </a:spcAft>
            </a:pPr>
            <a:r>
              <a:rPr lang="en-US" sz="11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Before weight and data transformation ======</a:t>
            </a:r>
          </a:p>
          <a:p>
            <a:pPr indent="450215">
              <a:spcBef>
                <a:spcPts val="800"/>
              </a:spcBef>
              <a:spcAft>
                <a:spcPts val="800"/>
              </a:spcAft>
            </a:pPr>
            <a:r>
              <a:rPr lang="en-US" sz="11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First </a:t>
            </a:r>
            <a:r>
              <a:rPr lang="en-US" sz="1100"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hiden</a:t>
            </a:r>
            <a:r>
              <a:rPr lang="en-US" sz="11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layer weights ------</a:t>
            </a:r>
          </a:p>
          <a:p>
            <a:pPr indent="450215">
              <a:spcBef>
                <a:spcPts val="800"/>
              </a:spcBef>
              <a:spcAft>
                <a:spcPts val="800"/>
              </a:spcAft>
            </a:pPr>
            <a:r>
              <a:rPr lang="en-US" sz="11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5.7705078397325956E-39 4.703835244793152E-39 -8.87386489726088E-38 -6.339193992912607E-41 5.253545014169277E-39 1.5848125112127951E-40 3.264153814232014E-39 ...</a:t>
            </a:r>
          </a:p>
          <a:p>
            <a:pPr indent="450215">
              <a:spcBef>
                <a:spcPts val="800"/>
              </a:spcBef>
              <a:spcAft>
                <a:spcPts val="800"/>
              </a:spcAft>
            </a:pPr>
            <a:r>
              <a:rPr lang="en-US" sz="11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p>
          <a:p>
            <a:pPr indent="450215">
              <a:spcBef>
                <a:spcPts val="800"/>
              </a:spcBef>
              <a:spcAft>
                <a:spcPts val="800"/>
              </a:spcAft>
            </a:pPr>
            <a:r>
              <a:rPr lang="en-US" sz="11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Neuron activations ------</a:t>
            </a:r>
          </a:p>
          <a:p>
            <a:pPr indent="450215">
              <a:spcBef>
                <a:spcPts val="800"/>
              </a:spcBef>
              <a:spcAft>
                <a:spcPts val="800"/>
              </a:spcAft>
            </a:pPr>
            <a:r>
              <a:rPr lang="en-US" sz="11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241.0 255.0 255.0 255.0 255.0 255.0 244.0 237.0 128.0 0.0 0.0 0.0 0.0 0.0 0.0 0.0 0.0 0.0 0.0 0.0 0.0 0.0 0.0 0.0 50.0 235.0 255.0 245.0 254.0 246.0 245.0 245.0 245.0 248.0 ...</a:t>
            </a:r>
          </a:p>
          <a:p>
            <a:pPr indent="450215">
              <a:spcBef>
                <a:spcPts val="800"/>
              </a:spcBef>
              <a:spcAft>
                <a:spcPts val="800"/>
              </a:spcAft>
            </a:pPr>
            <a:r>
              <a:rPr lang="en-US" sz="1100" dirty="0">
                <a:solidFill>
                  <a:srgbClr val="000000"/>
                </a:solidFill>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232.970</a:t>
            </a:r>
            <a:r>
              <a:rPr lang="en-US" sz="11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18432617188 </a:t>
            </a:r>
            <a:r>
              <a:rPr lang="en-US" sz="1100" dirty="0">
                <a:solidFill>
                  <a:srgbClr val="000000"/>
                </a:solidFill>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627.98</a:t>
            </a:r>
            <a:r>
              <a:rPr lang="en-US" sz="11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69995117188 </a:t>
            </a:r>
            <a:r>
              <a:rPr lang="en-US" sz="1100" dirty="0">
                <a:solidFill>
                  <a:srgbClr val="000000"/>
                </a:solidFill>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0.0</a:t>
            </a:r>
            <a:r>
              <a:rPr lang="en-US" sz="11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100" dirty="0">
                <a:solidFill>
                  <a:srgbClr val="000000"/>
                </a:solidFill>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0.0</a:t>
            </a:r>
            <a:r>
              <a:rPr lang="en-US" sz="11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100" dirty="0">
                <a:solidFill>
                  <a:srgbClr val="000000"/>
                </a:solidFill>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1112.656</a:t>
            </a:r>
            <a:r>
              <a:rPr lang="en-US" sz="11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982421875 </a:t>
            </a:r>
            <a:r>
              <a:rPr lang="en-US" sz="1100" dirty="0">
                <a:solidFill>
                  <a:srgbClr val="000000"/>
                </a:solidFill>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629.734</a:t>
            </a:r>
            <a:r>
              <a:rPr lang="en-US" sz="11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4970703125 </a:t>
            </a:r>
            <a:r>
              <a:rPr lang="en-US" sz="1100" dirty="0">
                <a:solidFill>
                  <a:srgbClr val="000000"/>
                </a:solidFill>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0.0</a:t>
            </a:r>
            <a:r>
              <a:rPr lang="en-US" sz="11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100" dirty="0">
                <a:solidFill>
                  <a:srgbClr val="000000"/>
                </a:solidFill>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0.0</a:t>
            </a:r>
            <a:r>
              <a:rPr lang="en-US" sz="11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100" dirty="0">
                <a:solidFill>
                  <a:srgbClr val="000000"/>
                </a:solidFill>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261.01</a:t>
            </a:r>
            <a:r>
              <a:rPr lang="en-US" sz="11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10168457031 </a:t>
            </a:r>
            <a:r>
              <a:rPr lang="en-US" sz="1100" dirty="0">
                <a:solidFill>
                  <a:srgbClr val="000000"/>
                </a:solidFill>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879.9109497070312</a:t>
            </a:r>
            <a:r>
              <a:rPr lang="en-US" sz="11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100" dirty="0">
                <a:solidFill>
                  <a:srgbClr val="000000"/>
                </a:solidFill>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278.15</a:t>
            </a:r>
            <a:r>
              <a:rPr lang="en-US" sz="11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6005859375 </a:t>
            </a:r>
            <a:r>
              <a:rPr lang="en-US" sz="1100" dirty="0">
                <a:solidFill>
                  <a:srgbClr val="000000"/>
                </a:solidFill>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209.4010</a:t>
            </a:r>
            <a:r>
              <a:rPr lang="en-US" sz="11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1623535156 ...</a:t>
            </a:r>
          </a:p>
          <a:p>
            <a:pPr indent="450215">
              <a:spcBef>
                <a:spcPts val="800"/>
              </a:spcBef>
              <a:spcAft>
                <a:spcPts val="800"/>
              </a:spcAft>
            </a:pPr>
            <a:r>
              <a:rPr lang="ru-RU" sz="11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11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endParaRPr>
          </a:p>
          <a:p>
            <a:pPr indent="450215">
              <a:spcBef>
                <a:spcPts val="800"/>
              </a:spcBef>
              <a:spcAft>
                <a:spcPts val="800"/>
              </a:spcAft>
            </a:pPr>
            <a:r>
              <a:rPr lang="en-US" sz="11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0.0 0.0 0.0 1.0 0.0 0.0 0.0 0.0 0.0 0.0</a:t>
            </a:r>
          </a:p>
          <a:p>
            <a:pPr indent="450215">
              <a:spcBef>
                <a:spcPts val="800"/>
              </a:spcBef>
              <a:spcAft>
                <a:spcPts val="800"/>
              </a:spcAft>
            </a:pPr>
            <a:r>
              <a:rPr lang="en-US" sz="11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Prediction ------</a:t>
            </a:r>
          </a:p>
          <a:p>
            <a:pPr indent="450215">
              <a:spcBef>
                <a:spcPts val="800"/>
              </a:spcBef>
              <a:spcAft>
                <a:spcPts val="800"/>
              </a:spcAft>
            </a:pPr>
            <a:r>
              <a:rPr lang="en-US" sz="11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Predicted digit: 3</a:t>
            </a:r>
          </a:p>
          <a:p>
            <a:pPr indent="450215">
              <a:spcBef>
                <a:spcPts val="800"/>
              </a:spcBef>
              <a:spcAft>
                <a:spcPts val="800"/>
              </a:spcAft>
            </a:pPr>
            <a:r>
              <a:rPr lang="en-US" sz="11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Confidence: </a:t>
            </a:r>
            <a:r>
              <a:rPr lang="en-US" sz="1100" dirty="0">
                <a:solidFill>
                  <a:srgbClr val="000000"/>
                </a:solidFill>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1.0</a:t>
            </a:r>
          </a:p>
        </p:txBody>
      </p:sp>
      <p:sp>
        <p:nvSpPr>
          <p:cNvPr id="8" name="TextBox 7">
            <a:extLst>
              <a:ext uri="{FF2B5EF4-FFF2-40B4-BE49-F238E27FC236}">
                <a16:creationId xmlns:a16="http://schemas.microsoft.com/office/drawing/2014/main" id="{738F407D-B8D4-4D7C-89E9-38AF0EF78816}"/>
              </a:ext>
            </a:extLst>
          </p:cNvPr>
          <p:cNvSpPr txBox="1"/>
          <p:nvPr/>
        </p:nvSpPr>
        <p:spPr>
          <a:xfrm>
            <a:off x="5794900" y="1249027"/>
            <a:ext cx="5935046" cy="5565626"/>
          </a:xfrm>
          <a:prstGeom prst="rect">
            <a:avLst/>
          </a:prstGeom>
          <a:noFill/>
        </p:spPr>
        <p:txBody>
          <a:bodyPr wrap="square">
            <a:spAutoFit/>
          </a:bodyPr>
          <a:lstStyle/>
          <a:p>
            <a:pPr indent="450215">
              <a:spcBef>
                <a:spcPts val="800"/>
              </a:spcBef>
              <a:spcAft>
                <a:spcPts val="800"/>
              </a:spcAft>
            </a:pPr>
            <a:r>
              <a:rPr lang="en-US" sz="11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After weight and data transformation ======</a:t>
            </a:r>
          </a:p>
          <a:p>
            <a:pPr indent="450215">
              <a:spcBef>
                <a:spcPts val="800"/>
              </a:spcBef>
              <a:spcAft>
                <a:spcPts val="800"/>
              </a:spcAft>
            </a:pPr>
            <a:r>
              <a:rPr lang="en-US" sz="11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First </a:t>
            </a:r>
            <a:r>
              <a:rPr lang="en-US" sz="1100"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hiden</a:t>
            </a:r>
            <a:r>
              <a:rPr lang="en-US" sz="11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layer weights ------</a:t>
            </a:r>
          </a:p>
          <a:p>
            <a:pPr indent="450215">
              <a:spcBef>
                <a:spcPts val="800"/>
              </a:spcBef>
              <a:spcAft>
                <a:spcPts val="800"/>
              </a:spcAft>
            </a:pPr>
            <a:r>
              <a:rPr lang="en-US" sz="11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1.839428899626901E-4 8.9961941361909E-5 1.0014484522300589E-4 1.1148036461767837E-4 1.240989655295359E-4 1.381458815488908E-4 1.537827854364992E-4 ...</a:t>
            </a:r>
          </a:p>
          <a:p>
            <a:pPr indent="450215">
              <a:spcBef>
                <a:spcPts val="800"/>
              </a:spcBef>
              <a:spcAft>
                <a:spcPts val="800"/>
              </a:spcAft>
            </a:pPr>
            <a:r>
              <a:rPr lang="en-US" sz="11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p>
          <a:p>
            <a:pPr indent="450215">
              <a:spcBef>
                <a:spcPts val="800"/>
              </a:spcBef>
              <a:spcAft>
                <a:spcPts val="800"/>
              </a:spcAft>
            </a:pPr>
            <a:r>
              <a:rPr lang="en-US" sz="11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Neuron activations ------</a:t>
            </a:r>
          </a:p>
          <a:p>
            <a:pPr indent="450215">
              <a:spcBef>
                <a:spcPts val="800"/>
              </a:spcBef>
              <a:spcAft>
                <a:spcPts val="800"/>
              </a:spcAft>
            </a:pPr>
            <a:r>
              <a:rPr lang="en-US" sz="11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6.764818237218361E-8 3.308506143967021E-8 3.6830000630381116E-8 4.099883413870403E-8 4.56395430888585E-8 5.0805539648099246E-8 5.655628177322188E-8 6.295795754098908E-8 ...</a:t>
            </a:r>
          </a:p>
          <a:p>
            <a:pPr indent="450215">
              <a:spcBef>
                <a:spcPts val="800"/>
              </a:spcBef>
              <a:spcAft>
                <a:spcPts val="800"/>
              </a:spcAft>
            </a:pPr>
            <a:r>
              <a:rPr lang="en-US" sz="1100" dirty="0">
                <a:solidFill>
                  <a:srgbClr val="000000"/>
                </a:solidFill>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232.970</a:t>
            </a:r>
            <a:r>
              <a:rPr lang="en-US" sz="11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21484375 </a:t>
            </a:r>
            <a:r>
              <a:rPr lang="en-US" sz="1100" dirty="0">
                <a:solidFill>
                  <a:srgbClr val="000000"/>
                </a:solidFill>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627.98</a:t>
            </a:r>
            <a:r>
              <a:rPr lang="en-US" sz="11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71826171875 </a:t>
            </a:r>
            <a:r>
              <a:rPr lang="en-US" sz="1100" dirty="0">
                <a:solidFill>
                  <a:srgbClr val="000000"/>
                </a:solidFill>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0.0</a:t>
            </a:r>
            <a:r>
              <a:rPr lang="en-US" sz="11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100" dirty="0">
                <a:solidFill>
                  <a:srgbClr val="000000"/>
                </a:solidFill>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0.0</a:t>
            </a:r>
            <a:r>
              <a:rPr lang="en-US" sz="11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100" dirty="0">
                <a:solidFill>
                  <a:srgbClr val="000000"/>
                </a:solidFill>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1112.656</a:t>
            </a:r>
            <a:r>
              <a:rPr lang="en-US" sz="11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8603515625 </a:t>
            </a:r>
            <a:r>
              <a:rPr lang="en-US" sz="1100" dirty="0">
                <a:solidFill>
                  <a:srgbClr val="000000"/>
                </a:solidFill>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629.734</a:t>
            </a:r>
            <a:r>
              <a:rPr lang="en-US" sz="11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619140625 </a:t>
            </a:r>
            <a:r>
              <a:rPr lang="en-US" sz="1100" dirty="0">
                <a:solidFill>
                  <a:srgbClr val="000000"/>
                </a:solidFill>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0.0</a:t>
            </a:r>
            <a:r>
              <a:rPr lang="en-US" sz="11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100" dirty="0">
                <a:solidFill>
                  <a:srgbClr val="000000"/>
                </a:solidFill>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0.0</a:t>
            </a:r>
            <a:r>
              <a:rPr lang="en-US" sz="11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100" dirty="0">
                <a:solidFill>
                  <a:srgbClr val="000000"/>
                </a:solidFill>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261.01</a:t>
            </a:r>
            <a:r>
              <a:rPr lang="en-US" sz="11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09558105469 </a:t>
            </a:r>
            <a:r>
              <a:rPr lang="en-US" sz="1100" dirty="0">
                <a:solidFill>
                  <a:srgbClr val="000000"/>
                </a:solidFill>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879.9109497070312</a:t>
            </a:r>
            <a:r>
              <a:rPr lang="en-US" sz="11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100" dirty="0">
                <a:solidFill>
                  <a:srgbClr val="000000"/>
                </a:solidFill>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278.15</a:t>
            </a:r>
            <a:r>
              <a:rPr lang="en-US" sz="11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57312011719 </a:t>
            </a:r>
            <a:r>
              <a:rPr lang="en-US" sz="1100" dirty="0">
                <a:solidFill>
                  <a:srgbClr val="000000"/>
                </a:solidFill>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209.4010</a:t>
            </a:r>
            <a:r>
              <a:rPr lang="en-US" sz="11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467529297 ...</a:t>
            </a:r>
          </a:p>
          <a:p>
            <a:pPr indent="450215">
              <a:spcBef>
                <a:spcPts val="800"/>
              </a:spcBef>
              <a:spcAft>
                <a:spcPts val="800"/>
              </a:spcAft>
            </a:pPr>
            <a:r>
              <a:rPr lang="ru-RU" sz="11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11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endParaRPr>
          </a:p>
          <a:p>
            <a:pPr indent="450215">
              <a:spcBef>
                <a:spcPts val="800"/>
              </a:spcBef>
              <a:spcAft>
                <a:spcPts val="800"/>
              </a:spcAft>
            </a:pPr>
            <a:r>
              <a:rPr lang="en-US" sz="11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0.0 0.0 0.0 1.0 0.0 0.0 0.0 0.0 0.0 0.0</a:t>
            </a:r>
          </a:p>
          <a:p>
            <a:pPr indent="450215">
              <a:spcBef>
                <a:spcPts val="800"/>
              </a:spcBef>
              <a:spcAft>
                <a:spcPts val="800"/>
              </a:spcAft>
            </a:pPr>
            <a:r>
              <a:rPr lang="en-US" sz="11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Prediction ------</a:t>
            </a:r>
          </a:p>
          <a:p>
            <a:pPr indent="450215">
              <a:spcBef>
                <a:spcPts val="800"/>
              </a:spcBef>
              <a:spcAft>
                <a:spcPts val="800"/>
              </a:spcAft>
            </a:pPr>
            <a:r>
              <a:rPr lang="en-US" sz="11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Predicted digit: 3</a:t>
            </a:r>
          </a:p>
          <a:p>
            <a:pPr indent="450215">
              <a:spcBef>
                <a:spcPts val="800"/>
              </a:spcBef>
              <a:spcAft>
                <a:spcPts val="800"/>
              </a:spcAft>
            </a:pPr>
            <a:r>
              <a:rPr lang="en-US" sz="11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Confidence: </a:t>
            </a:r>
            <a:r>
              <a:rPr lang="en-US" sz="1100" dirty="0">
                <a:solidFill>
                  <a:srgbClr val="000000"/>
                </a:solidFill>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1.0</a:t>
            </a:r>
          </a:p>
        </p:txBody>
      </p:sp>
    </p:spTree>
    <p:extLst>
      <p:ext uri="{BB962C8B-B14F-4D97-AF65-F5344CB8AC3E}">
        <p14:creationId xmlns:p14="http://schemas.microsoft.com/office/powerpoint/2010/main" val="2500273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D479C7-3DB2-4AC8-AF89-80617F79D83B}"/>
              </a:ext>
            </a:extLst>
          </p:cNvPr>
          <p:cNvSpPr>
            <a:spLocks noGrp="1"/>
          </p:cNvSpPr>
          <p:nvPr>
            <p:ph type="title"/>
          </p:nvPr>
        </p:nvSpPr>
        <p:spPr>
          <a:xfrm>
            <a:off x="525453" y="69070"/>
            <a:ext cx="7535245" cy="1325563"/>
          </a:xfrm>
        </p:spPr>
        <p:txBody>
          <a:bodyPr/>
          <a:lstStyle/>
          <a:p>
            <a:r>
              <a:rPr lang="ru-RU" dirty="0"/>
              <a:t>Исследование работы модели</a:t>
            </a:r>
          </a:p>
        </p:txBody>
      </p:sp>
      <p:sp>
        <p:nvSpPr>
          <p:cNvPr id="5" name="TextBox 4">
            <a:extLst>
              <a:ext uri="{FF2B5EF4-FFF2-40B4-BE49-F238E27FC236}">
                <a16:creationId xmlns:a16="http://schemas.microsoft.com/office/drawing/2014/main" id="{EE80AA5B-8713-49E0-A272-1FA64B18606E}"/>
              </a:ext>
            </a:extLst>
          </p:cNvPr>
          <p:cNvSpPr txBox="1"/>
          <p:nvPr/>
        </p:nvSpPr>
        <p:spPr>
          <a:xfrm>
            <a:off x="11041053" y="6195173"/>
            <a:ext cx="783393" cy="369332"/>
          </a:xfrm>
          <a:prstGeom prst="rect">
            <a:avLst/>
          </a:prstGeom>
          <a:noFill/>
        </p:spPr>
        <p:txBody>
          <a:bodyPr wrap="square" rtlCol="0">
            <a:spAutoFit/>
          </a:bodyPr>
          <a:lstStyle/>
          <a:p>
            <a:pPr algn="r"/>
            <a:r>
              <a:rPr lang="en-US" dirty="0"/>
              <a:t>22/24</a:t>
            </a:r>
            <a:endParaRPr lang="ru-RU" dirty="0"/>
          </a:p>
        </p:txBody>
      </p:sp>
      <p:graphicFrame>
        <p:nvGraphicFramePr>
          <p:cNvPr id="3" name="Таблица 2">
            <a:extLst>
              <a:ext uri="{FF2B5EF4-FFF2-40B4-BE49-F238E27FC236}">
                <a16:creationId xmlns:a16="http://schemas.microsoft.com/office/drawing/2014/main" id="{EA86690B-30F9-4F46-868D-64E74D5A404C}"/>
              </a:ext>
            </a:extLst>
          </p:cNvPr>
          <p:cNvGraphicFramePr>
            <a:graphicFrameLocks noGrp="1"/>
          </p:cNvGraphicFramePr>
          <p:nvPr>
            <p:extLst>
              <p:ext uri="{D42A27DB-BD31-4B8C-83A1-F6EECF244321}">
                <p14:modId xmlns:p14="http://schemas.microsoft.com/office/powerpoint/2010/main" val="3696511906"/>
              </p:ext>
            </p:extLst>
          </p:nvPr>
        </p:nvGraphicFramePr>
        <p:xfrm>
          <a:off x="274709" y="2068218"/>
          <a:ext cx="11642582" cy="3359943"/>
        </p:xfrm>
        <a:graphic>
          <a:graphicData uri="http://schemas.openxmlformats.org/drawingml/2006/table">
            <a:tbl>
              <a:tblPr>
                <a:tableStyleId>{5C22544A-7EE6-4342-B048-85BDC9FD1C3A}</a:tableStyleId>
              </a:tblPr>
              <a:tblGrid>
                <a:gridCol w="525388">
                  <a:extLst>
                    <a:ext uri="{9D8B030D-6E8A-4147-A177-3AD203B41FA5}">
                      <a16:colId xmlns:a16="http://schemas.microsoft.com/office/drawing/2014/main" val="567862769"/>
                    </a:ext>
                  </a:extLst>
                </a:gridCol>
                <a:gridCol w="693512">
                  <a:extLst>
                    <a:ext uri="{9D8B030D-6E8A-4147-A177-3AD203B41FA5}">
                      <a16:colId xmlns:a16="http://schemas.microsoft.com/office/drawing/2014/main" val="1515030289"/>
                    </a:ext>
                  </a:extLst>
                </a:gridCol>
                <a:gridCol w="735542">
                  <a:extLst>
                    <a:ext uri="{9D8B030D-6E8A-4147-A177-3AD203B41FA5}">
                      <a16:colId xmlns:a16="http://schemas.microsoft.com/office/drawing/2014/main" val="2998622274"/>
                    </a:ext>
                  </a:extLst>
                </a:gridCol>
                <a:gridCol w="378279">
                  <a:extLst>
                    <a:ext uri="{9D8B030D-6E8A-4147-A177-3AD203B41FA5}">
                      <a16:colId xmlns:a16="http://schemas.microsoft.com/office/drawing/2014/main" val="2895155550"/>
                    </a:ext>
                  </a:extLst>
                </a:gridCol>
                <a:gridCol w="535895">
                  <a:extLst>
                    <a:ext uri="{9D8B030D-6E8A-4147-A177-3AD203B41FA5}">
                      <a16:colId xmlns:a16="http://schemas.microsoft.com/office/drawing/2014/main" val="1070305648"/>
                    </a:ext>
                  </a:extLst>
                </a:gridCol>
                <a:gridCol w="788081">
                  <a:extLst>
                    <a:ext uri="{9D8B030D-6E8A-4147-A177-3AD203B41FA5}">
                      <a16:colId xmlns:a16="http://schemas.microsoft.com/office/drawing/2014/main" val="543652072"/>
                    </a:ext>
                  </a:extLst>
                </a:gridCol>
                <a:gridCol w="588434">
                  <a:extLst>
                    <a:ext uri="{9D8B030D-6E8A-4147-A177-3AD203B41FA5}">
                      <a16:colId xmlns:a16="http://schemas.microsoft.com/office/drawing/2014/main" val="2043961141"/>
                    </a:ext>
                  </a:extLst>
                </a:gridCol>
                <a:gridCol w="788081">
                  <a:extLst>
                    <a:ext uri="{9D8B030D-6E8A-4147-A177-3AD203B41FA5}">
                      <a16:colId xmlns:a16="http://schemas.microsoft.com/office/drawing/2014/main" val="288364935"/>
                    </a:ext>
                  </a:extLst>
                </a:gridCol>
                <a:gridCol w="588434">
                  <a:extLst>
                    <a:ext uri="{9D8B030D-6E8A-4147-A177-3AD203B41FA5}">
                      <a16:colId xmlns:a16="http://schemas.microsoft.com/office/drawing/2014/main" val="2766496252"/>
                    </a:ext>
                  </a:extLst>
                </a:gridCol>
                <a:gridCol w="788081">
                  <a:extLst>
                    <a:ext uri="{9D8B030D-6E8A-4147-A177-3AD203B41FA5}">
                      <a16:colId xmlns:a16="http://schemas.microsoft.com/office/drawing/2014/main" val="3724897348"/>
                    </a:ext>
                  </a:extLst>
                </a:gridCol>
                <a:gridCol w="598942">
                  <a:extLst>
                    <a:ext uri="{9D8B030D-6E8A-4147-A177-3AD203B41FA5}">
                      <a16:colId xmlns:a16="http://schemas.microsoft.com/office/drawing/2014/main" val="2086224926"/>
                    </a:ext>
                  </a:extLst>
                </a:gridCol>
                <a:gridCol w="788081">
                  <a:extLst>
                    <a:ext uri="{9D8B030D-6E8A-4147-A177-3AD203B41FA5}">
                      <a16:colId xmlns:a16="http://schemas.microsoft.com/office/drawing/2014/main" val="43148605"/>
                    </a:ext>
                  </a:extLst>
                </a:gridCol>
                <a:gridCol w="640972">
                  <a:extLst>
                    <a:ext uri="{9D8B030D-6E8A-4147-A177-3AD203B41FA5}">
                      <a16:colId xmlns:a16="http://schemas.microsoft.com/office/drawing/2014/main" val="1851606127"/>
                    </a:ext>
                  </a:extLst>
                </a:gridCol>
                <a:gridCol w="640972">
                  <a:extLst>
                    <a:ext uri="{9D8B030D-6E8A-4147-A177-3AD203B41FA5}">
                      <a16:colId xmlns:a16="http://schemas.microsoft.com/office/drawing/2014/main" val="276392736"/>
                    </a:ext>
                  </a:extLst>
                </a:gridCol>
                <a:gridCol w="640972">
                  <a:extLst>
                    <a:ext uri="{9D8B030D-6E8A-4147-A177-3AD203B41FA5}">
                      <a16:colId xmlns:a16="http://schemas.microsoft.com/office/drawing/2014/main" val="1925060155"/>
                    </a:ext>
                  </a:extLst>
                </a:gridCol>
                <a:gridCol w="640972">
                  <a:extLst>
                    <a:ext uri="{9D8B030D-6E8A-4147-A177-3AD203B41FA5}">
                      <a16:colId xmlns:a16="http://schemas.microsoft.com/office/drawing/2014/main" val="3992715401"/>
                    </a:ext>
                  </a:extLst>
                </a:gridCol>
                <a:gridCol w="640972">
                  <a:extLst>
                    <a:ext uri="{9D8B030D-6E8A-4147-A177-3AD203B41FA5}">
                      <a16:colId xmlns:a16="http://schemas.microsoft.com/office/drawing/2014/main" val="636285588"/>
                    </a:ext>
                  </a:extLst>
                </a:gridCol>
                <a:gridCol w="640972">
                  <a:extLst>
                    <a:ext uri="{9D8B030D-6E8A-4147-A177-3AD203B41FA5}">
                      <a16:colId xmlns:a16="http://schemas.microsoft.com/office/drawing/2014/main" val="4051637405"/>
                    </a:ext>
                  </a:extLst>
                </a:gridCol>
              </a:tblGrid>
              <a:tr h="1333793">
                <a:tc>
                  <a:txBody>
                    <a:bodyPr/>
                    <a:lstStyle/>
                    <a:p>
                      <a:pPr algn="ctr" fontAlgn="ctr"/>
                      <a:r>
                        <a:rPr lang="ru-RU" sz="1100" u="none" strike="noStrike">
                          <a:effectLst/>
                        </a:rPr>
                        <a:t>№</a:t>
                      </a:r>
                      <a:endParaRPr lang="ru-RU" sz="1100" b="1"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en-US" sz="1100" u="none" strike="noStrike" dirty="0">
                          <a:effectLst/>
                        </a:rPr>
                        <a:t>x</a:t>
                      </a:r>
                      <a:endParaRPr lang="en-US" sz="1100" b="1" i="0" u="none" strike="noStrike" dirty="0">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en-US" sz="1100" u="none" strike="noStrike" dirty="0">
                          <a:effectLst/>
                        </a:rPr>
                        <a:t>y</a:t>
                      </a:r>
                      <a:endParaRPr lang="en-US" sz="1100" b="1" i="0" u="none" strike="noStrike" dirty="0">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Ответ</a:t>
                      </a:r>
                      <a:endParaRPr lang="ru-RU" sz="1100" b="1"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До преобразований (</a:t>
                      </a:r>
                      <a:r>
                        <a:rPr lang="en-US" sz="1100" u="none" strike="noStrike">
                          <a:effectLst/>
                        </a:rPr>
                        <a:t>prediction)</a:t>
                      </a:r>
                      <a:endParaRPr lang="en-US" sz="1100" b="1"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До преобразований (</a:t>
                      </a:r>
                      <a:r>
                        <a:rPr lang="en-US" sz="1100" u="none" strike="noStrike">
                          <a:effectLst/>
                        </a:rPr>
                        <a:t>confidence)</a:t>
                      </a:r>
                      <a:endParaRPr lang="en-US" sz="1100" b="1"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dirty="0">
                          <a:effectLst/>
                        </a:rPr>
                        <a:t>После преобразования точки (</a:t>
                      </a:r>
                      <a:r>
                        <a:rPr lang="en-US" sz="1100" u="none" strike="noStrike" dirty="0">
                          <a:effectLst/>
                        </a:rPr>
                        <a:t>prediction)</a:t>
                      </a:r>
                      <a:endParaRPr lang="en-US" sz="1100" b="1" i="0" u="none" strike="noStrike" dirty="0">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dirty="0">
                          <a:effectLst/>
                        </a:rPr>
                        <a:t>После преобразования точки (</a:t>
                      </a:r>
                      <a:r>
                        <a:rPr lang="en-US" sz="1100" u="none" strike="noStrike" dirty="0">
                          <a:effectLst/>
                        </a:rPr>
                        <a:t>confidence)</a:t>
                      </a:r>
                      <a:endParaRPr lang="en-US" sz="1100" b="1" i="0" u="none" strike="noStrike" dirty="0">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После преобразования весов (</a:t>
                      </a:r>
                      <a:r>
                        <a:rPr lang="en-US" sz="1100" u="none" strike="noStrike">
                          <a:effectLst/>
                        </a:rPr>
                        <a:t>prediction)</a:t>
                      </a:r>
                      <a:endParaRPr lang="en-US" sz="1100" b="1"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После преобразования весов (</a:t>
                      </a:r>
                      <a:r>
                        <a:rPr lang="en-US" sz="1100" u="none" strike="noStrike">
                          <a:effectLst/>
                        </a:rPr>
                        <a:t>confidence)</a:t>
                      </a:r>
                      <a:endParaRPr lang="en-US" sz="1100" b="1"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После всех преобразований (</a:t>
                      </a:r>
                      <a:r>
                        <a:rPr lang="en-US" sz="1100" u="none" strike="noStrike">
                          <a:effectLst/>
                        </a:rPr>
                        <a:t>prediction)</a:t>
                      </a:r>
                      <a:endParaRPr lang="en-US" sz="1100" b="1"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После всех преобразований (</a:t>
                      </a:r>
                      <a:r>
                        <a:rPr lang="en-US" sz="1100" u="none" strike="noStrike">
                          <a:effectLst/>
                        </a:rPr>
                        <a:t>confidence)</a:t>
                      </a:r>
                      <a:endParaRPr lang="en-US" sz="1100" b="1"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Совпадение после преобразования точки</a:t>
                      </a:r>
                      <a:endParaRPr lang="ru-RU" sz="1100" b="1"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Изменение уверенности после  преобразования точки</a:t>
                      </a:r>
                      <a:endParaRPr lang="ru-RU" sz="1100" b="1"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Совпадение после преобразования весов</a:t>
                      </a:r>
                      <a:endParaRPr lang="ru-RU" sz="1100" b="1"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Изменение уверенности после  преобразования весов</a:t>
                      </a:r>
                      <a:endParaRPr lang="ru-RU" sz="1100" b="1"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Совпадение после всех  преобразований</a:t>
                      </a:r>
                      <a:endParaRPr lang="ru-RU" sz="1100" b="1"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Изменение уверенности после всех  преобразований</a:t>
                      </a:r>
                      <a:endParaRPr lang="ru-RU" sz="1100" b="1" i="0" u="none" strike="noStrike">
                        <a:solidFill>
                          <a:srgbClr val="0D0D0D"/>
                        </a:solidFill>
                        <a:effectLst/>
                        <a:latin typeface="Times New Roman" panose="02020603050405020304" pitchFamily="18" charset="0"/>
                      </a:endParaRPr>
                    </a:p>
                  </a:txBody>
                  <a:tcPr marL="7118" marR="7118" marT="7118" marB="0" anchor="ctr"/>
                </a:tc>
                <a:extLst>
                  <a:ext uri="{0D108BD9-81ED-4DB2-BD59-A6C34878D82A}">
                    <a16:rowId xmlns:a16="http://schemas.microsoft.com/office/drawing/2014/main" val="1637710257"/>
                  </a:ext>
                </a:extLst>
              </a:tr>
              <a:tr h="202615">
                <a:tc>
                  <a:txBody>
                    <a:bodyPr/>
                    <a:lstStyle/>
                    <a:p>
                      <a:pPr algn="ctr" fontAlgn="ctr"/>
                      <a:r>
                        <a:rPr lang="ru-RU" sz="1100" u="none" strike="noStrike">
                          <a:effectLst/>
                        </a:rPr>
                        <a:t>1</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0.748883</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4.466553</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en-US" sz="1100" u="none" strike="noStrike">
                          <a:effectLst/>
                        </a:rPr>
                        <a:t>out</a:t>
                      </a:r>
                      <a:endParaRPr lang="en-US"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en-US" sz="1100" u="none" strike="noStrike">
                          <a:effectLst/>
                        </a:rPr>
                        <a:t>out</a:t>
                      </a:r>
                      <a:endParaRPr lang="en-US"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0.013652</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en-US" sz="1100" u="none" strike="noStrike">
                          <a:effectLst/>
                        </a:rPr>
                        <a:t>out</a:t>
                      </a:r>
                      <a:endParaRPr lang="en-US"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0.011325</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en-US" sz="1100" u="none" strike="noStrike">
                          <a:effectLst/>
                        </a:rPr>
                        <a:t>out</a:t>
                      </a:r>
                      <a:endParaRPr lang="en-US"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0.012876</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en-US" sz="1100" u="none" strike="noStrike">
                          <a:effectLst/>
                        </a:rPr>
                        <a:t>out</a:t>
                      </a:r>
                      <a:endParaRPr lang="en-US"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0.013652</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ИСТИНА</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-0.002327</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ИСТИНА</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-0.000776</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ИСТИНА</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0.000000</a:t>
                      </a:r>
                      <a:endParaRPr lang="ru-RU" sz="1100" b="0" i="0" u="none" strike="noStrike">
                        <a:solidFill>
                          <a:srgbClr val="000000"/>
                        </a:solidFill>
                        <a:effectLst/>
                        <a:latin typeface="Times New Roman" panose="02020603050405020304" pitchFamily="18" charset="0"/>
                      </a:endParaRPr>
                    </a:p>
                  </a:txBody>
                  <a:tcPr marL="7118" marR="7118" marT="7118" marB="0" anchor="ctr"/>
                </a:tc>
                <a:extLst>
                  <a:ext uri="{0D108BD9-81ED-4DB2-BD59-A6C34878D82A}">
                    <a16:rowId xmlns:a16="http://schemas.microsoft.com/office/drawing/2014/main" val="2930387099"/>
                  </a:ext>
                </a:extLst>
              </a:tr>
              <a:tr h="202615">
                <a:tc>
                  <a:txBody>
                    <a:bodyPr/>
                    <a:lstStyle/>
                    <a:p>
                      <a:pPr algn="ctr" fontAlgn="ctr"/>
                      <a:r>
                        <a:rPr lang="ru-RU" sz="1100" u="none" strike="noStrike">
                          <a:effectLst/>
                        </a:rPr>
                        <a:t>2</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2.915012</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7.792783</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en-US" sz="1100" u="none" strike="noStrike">
                          <a:effectLst/>
                        </a:rPr>
                        <a:t>out</a:t>
                      </a:r>
                      <a:endParaRPr lang="en-US"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en-US" sz="1100" u="none" strike="noStrike">
                          <a:effectLst/>
                        </a:rPr>
                        <a:t>out</a:t>
                      </a:r>
                      <a:endParaRPr lang="en-US"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0.011009</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en-US" sz="1100" u="none" strike="noStrike">
                          <a:effectLst/>
                        </a:rPr>
                        <a:t>out</a:t>
                      </a:r>
                      <a:endParaRPr lang="en-US"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0.029955</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en-US" sz="1100" u="none" strike="noStrike">
                          <a:effectLst/>
                        </a:rPr>
                        <a:t>out</a:t>
                      </a:r>
                      <a:endParaRPr lang="en-US"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dirty="0">
                          <a:effectLst/>
                        </a:rPr>
                        <a:t>0.013105</a:t>
                      </a:r>
                      <a:endParaRPr lang="ru-RU" sz="1100" b="0" i="0" u="none" strike="noStrike" dirty="0">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en-US" sz="1100" u="none" strike="noStrike">
                          <a:effectLst/>
                        </a:rPr>
                        <a:t>out</a:t>
                      </a:r>
                      <a:endParaRPr lang="en-US"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0.011009</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ИСТИНА</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0.018946</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ИСТИНА</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0.002096</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ИСТИНА</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0.000000</a:t>
                      </a:r>
                      <a:endParaRPr lang="ru-RU" sz="1100" b="0" i="0" u="none" strike="noStrike">
                        <a:solidFill>
                          <a:srgbClr val="000000"/>
                        </a:solidFill>
                        <a:effectLst/>
                        <a:latin typeface="Times New Roman" panose="02020603050405020304" pitchFamily="18" charset="0"/>
                      </a:endParaRPr>
                    </a:p>
                  </a:txBody>
                  <a:tcPr marL="7118" marR="7118" marT="7118" marB="0" anchor="ctr"/>
                </a:tc>
                <a:extLst>
                  <a:ext uri="{0D108BD9-81ED-4DB2-BD59-A6C34878D82A}">
                    <a16:rowId xmlns:a16="http://schemas.microsoft.com/office/drawing/2014/main" val="1253095704"/>
                  </a:ext>
                </a:extLst>
              </a:tr>
              <a:tr h="202615">
                <a:tc>
                  <a:txBody>
                    <a:bodyPr/>
                    <a:lstStyle/>
                    <a:p>
                      <a:pPr algn="ctr" fontAlgn="ctr"/>
                      <a:r>
                        <a:rPr lang="ru-RU" sz="1100" u="none" strike="noStrike">
                          <a:effectLst/>
                        </a:rPr>
                        <a:t>3</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10.806968</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8.793428</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en-US" sz="1100" u="none" strike="noStrike">
                          <a:effectLst/>
                        </a:rPr>
                        <a:t>out</a:t>
                      </a:r>
                      <a:endParaRPr lang="en-US"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en-US" sz="1100" u="none" strike="noStrike" dirty="0">
                          <a:effectLst/>
                        </a:rPr>
                        <a:t>out</a:t>
                      </a:r>
                      <a:endParaRPr lang="en-US" sz="1100" b="0" i="0" u="none" strike="noStrike" dirty="0">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0.100910</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en-US" sz="1100" u="none" strike="noStrike" dirty="0">
                          <a:effectLst/>
                        </a:rPr>
                        <a:t>out</a:t>
                      </a:r>
                      <a:endParaRPr lang="en-US" sz="1100" b="0" i="0" u="none" strike="noStrike" dirty="0">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dirty="0">
                          <a:effectLst/>
                        </a:rPr>
                        <a:t>0.027732</a:t>
                      </a:r>
                      <a:endParaRPr lang="ru-RU" sz="1100" b="0" i="0" u="none" strike="noStrike" dirty="0">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en-US" sz="1100" u="none" strike="noStrike">
                          <a:effectLst/>
                        </a:rPr>
                        <a:t>out</a:t>
                      </a:r>
                      <a:endParaRPr lang="en-US"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0.012856</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en-US" sz="1100" u="none" strike="noStrike">
                          <a:effectLst/>
                        </a:rPr>
                        <a:t>out</a:t>
                      </a:r>
                      <a:endParaRPr lang="en-US"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0.100910</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ИСТИНА</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-0.073178</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ИСТИНА</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-0.088054</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ИСТИНА</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0.000000</a:t>
                      </a:r>
                      <a:endParaRPr lang="ru-RU" sz="1100" b="0" i="0" u="none" strike="noStrike">
                        <a:solidFill>
                          <a:srgbClr val="000000"/>
                        </a:solidFill>
                        <a:effectLst/>
                        <a:latin typeface="Times New Roman" panose="02020603050405020304" pitchFamily="18" charset="0"/>
                      </a:endParaRPr>
                    </a:p>
                  </a:txBody>
                  <a:tcPr marL="7118" marR="7118" marT="7118" marB="0" anchor="ctr"/>
                </a:tc>
                <a:extLst>
                  <a:ext uri="{0D108BD9-81ED-4DB2-BD59-A6C34878D82A}">
                    <a16:rowId xmlns:a16="http://schemas.microsoft.com/office/drawing/2014/main" val="3170712730"/>
                  </a:ext>
                </a:extLst>
              </a:tr>
              <a:tr h="202615">
                <a:tc>
                  <a:txBody>
                    <a:bodyPr/>
                    <a:lstStyle/>
                    <a:p>
                      <a:pPr algn="ctr" fontAlgn="ctr"/>
                      <a:r>
                        <a:rPr lang="ru-RU" sz="1100" u="none" strike="noStrike">
                          <a:effectLst/>
                        </a:rPr>
                        <a:t>4</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9.720528</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5.146038</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en-US" sz="1100" u="none" strike="noStrike">
                          <a:effectLst/>
                        </a:rPr>
                        <a:t>in</a:t>
                      </a:r>
                      <a:endParaRPr lang="en-US"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en-US" sz="1100" u="none" strike="noStrike">
                          <a:effectLst/>
                        </a:rPr>
                        <a:t>in</a:t>
                      </a:r>
                      <a:endParaRPr lang="en-US"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0.897826</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en-US" sz="1100" u="none" strike="noStrike">
                          <a:effectLst/>
                        </a:rPr>
                        <a:t>out</a:t>
                      </a:r>
                      <a:endParaRPr lang="en-US"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0.012521</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en-US" sz="1100" u="none" strike="noStrike">
                          <a:effectLst/>
                        </a:rPr>
                        <a:t>out</a:t>
                      </a:r>
                      <a:endParaRPr lang="en-US"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0.012846</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en-US" sz="1100" u="none" strike="noStrike">
                          <a:effectLst/>
                        </a:rPr>
                        <a:t>in</a:t>
                      </a:r>
                      <a:endParaRPr lang="en-US"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0.897826</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ЛОЖЬ</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-0.885305</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ЛОЖЬ</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-0.884980</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ИСТИНА</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-0.000000</a:t>
                      </a:r>
                      <a:endParaRPr lang="ru-RU" sz="1100" b="0" i="0" u="none" strike="noStrike">
                        <a:solidFill>
                          <a:srgbClr val="000000"/>
                        </a:solidFill>
                        <a:effectLst/>
                        <a:latin typeface="Times New Roman" panose="02020603050405020304" pitchFamily="18" charset="0"/>
                      </a:endParaRPr>
                    </a:p>
                  </a:txBody>
                  <a:tcPr marL="7118" marR="7118" marT="7118" marB="0" anchor="ctr"/>
                </a:tc>
                <a:extLst>
                  <a:ext uri="{0D108BD9-81ED-4DB2-BD59-A6C34878D82A}">
                    <a16:rowId xmlns:a16="http://schemas.microsoft.com/office/drawing/2014/main" val="3217352340"/>
                  </a:ext>
                </a:extLst>
              </a:tr>
              <a:tr h="202615">
                <a:tc>
                  <a:txBody>
                    <a:bodyPr/>
                    <a:lstStyle/>
                    <a:p>
                      <a:pPr algn="ctr" fontAlgn="ctr"/>
                      <a:r>
                        <a:rPr lang="ru-RU" sz="1100" u="none" strike="noStrike">
                          <a:effectLst/>
                        </a:rPr>
                        <a:t>5</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6.421433</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5.919338</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en-US" sz="1100" u="none" strike="noStrike">
                          <a:effectLst/>
                        </a:rPr>
                        <a:t>in</a:t>
                      </a:r>
                      <a:endParaRPr lang="en-US"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en-US" sz="1100" u="none" strike="noStrike" dirty="0">
                          <a:effectLst/>
                        </a:rPr>
                        <a:t>in</a:t>
                      </a:r>
                      <a:endParaRPr lang="en-US" sz="1100" b="0" i="0" u="none" strike="noStrike" dirty="0">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0.945953</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en-US" sz="1100" u="none" strike="noStrike">
                          <a:effectLst/>
                        </a:rPr>
                        <a:t>out</a:t>
                      </a:r>
                      <a:endParaRPr lang="en-US"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0.029565</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en-US" sz="1100" u="none" strike="noStrike">
                          <a:effectLst/>
                        </a:rPr>
                        <a:t>out</a:t>
                      </a:r>
                      <a:endParaRPr lang="en-US"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0.012831</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en-US" sz="1100" u="none" strike="noStrike">
                          <a:effectLst/>
                        </a:rPr>
                        <a:t>in</a:t>
                      </a:r>
                      <a:endParaRPr lang="en-US"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0.945953</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ЛОЖЬ</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-0.916389</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ЛОЖЬ</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-0.933122</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ИСТИНА</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-0.000000</a:t>
                      </a:r>
                      <a:endParaRPr lang="ru-RU" sz="1100" b="0" i="0" u="none" strike="noStrike">
                        <a:solidFill>
                          <a:srgbClr val="000000"/>
                        </a:solidFill>
                        <a:effectLst/>
                        <a:latin typeface="Times New Roman" panose="02020603050405020304" pitchFamily="18" charset="0"/>
                      </a:endParaRPr>
                    </a:p>
                  </a:txBody>
                  <a:tcPr marL="7118" marR="7118" marT="7118" marB="0" anchor="ctr"/>
                </a:tc>
                <a:extLst>
                  <a:ext uri="{0D108BD9-81ED-4DB2-BD59-A6C34878D82A}">
                    <a16:rowId xmlns:a16="http://schemas.microsoft.com/office/drawing/2014/main" val="3569509850"/>
                  </a:ext>
                </a:extLst>
              </a:tr>
              <a:tr h="202615">
                <a:tc>
                  <a:txBody>
                    <a:bodyPr/>
                    <a:lstStyle/>
                    <a:p>
                      <a:pPr algn="ctr" fontAlgn="ctr"/>
                      <a:r>
                        <a:rPr lang="ru-RU" sz="1100" u="none" strike="noStrike">
                          <a:effectLst/>
                        </a:rPr>
                        <a:t>6</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1.552912</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1.323665</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en-US" sz="1100" u="none" strike="noStrike">
                          <a:effectLst/>
                        </a:rPr>
                        <a:t>in</a:t>
                      </a:r>
                      <a:endParaRPr lang="en-US"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en-US" sz="1100" u="none" strike="noStrike">
                          <a:effectLst/>
                        </a:rPr>
                        <a:t>in</a:t>
                      </a:r>
                      <a:endParaRPr lang="en-US"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0.926742</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en-US" sz="1100" u="none" strike="noStrike">
                          <a:effectLst/>
                        </a:rPr>
                        <a:t>out</a:t>
                      </a:r>
                      <a:endParaRPr lang="en-US"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0.014082</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en-US" sz="1100" u="none" strike="noStrike">
                          <a:effectLst/>
                        </a:rPr>
                        <a:t>out</a:t>
                      </a:r>
                      <a:endParaRPr lang="en-US"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0.012797</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en-US" sz="1100" u="none" strike="noStrike">
                          <a:effectLst/>
                        </a:rPr>
                        <a:t>in</a:t>
                      </a:r>
                      <a:endParaRPr lang="en-US"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0.926742</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ЛОЖЬ</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-0.912660</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ЛОЖЬ</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-0.913945</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ИСТИНА</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0.000000</a:t>
                      </a:r>
                      <a:endParaRPr lang="ru-RU" sz="1100" b="0" i="0" u="none" strike="noStrike">
                        <a:solidFill>
                          <a:srgbClr val="000000"/>
                        </a:solidFill>
                        <a:effectLst/>
                        <a:latin typeface="Times New Roman" panose="02020603050405020304" pitchFamily="18" charset="0"/>
                      </a:endParaRPr>
                    </a:p>
                  </a:txBody>
                  <a:tcPr marL="7118" marR="7118" marT="7118" marB="0" anchor="ctr"/>
                </a:tc>
                <a:extLst>
                  <a:ext uri="{0D108BD9-81ED-4DB2-BD59-A6C34878D82A}">
                    <a16:rowId xmlns:a16="http://schemas.microsoft.com/office/drawing/2014/main" val="4278371653"/>
                  </a:ext>
                </a:extLst>
              </a:tr>
              <a:tr h="202615">
                <a:tc>
                  <a:txBody>
                    <a:bodyPr/>
                    <a:lstStyle/>
                    <a:p>
                      <a:pPr algn="ctr" fontAlgn="ctr"/>
                      <a:r>
                        <a:rPr lang="ru-RU" sz="1100" u="none" strike="noStrike">
                          <a:effectLst/>
                        </a:rPr>
                        <a:t>7</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10.725274</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11.075804</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en-US" sz="1100" u="none" strike="noStrike">
                          <a:effectLst/>
                        </a:rPr>
                        <a:t>out</a:t>
                      </a:r>
                      <a:endParaRPr lang="en-US"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en-US" sz="1100" u="none" strike="noStrike">
                          <a:effectLst/>
                        </a:rPr>
                        <a:t>out</a:t>
                      </a:r>
                      <a:endParaRPr lang="en-US"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0.074198</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en-US" sz="1100" u="none" strike="noStrike">
                          <a:effectLst/>
                        </a:rPr>
                        <a:t>out</a:t>
                      </a:r>
                      <a:endParaRPr lang="en-US"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0.029556</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en-US" sz="1100" u="none" strike="noStrike">
                          <a:effectLst/>
                        </a:rPr>
                        <a:t>out</a:t>
                      </a:r>
                      <a:endParaRPr lang="en-US"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0.012955</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en-US" sz="1100" u="none" strike="noStrike">
                          <a:effectLst/>
                        </a:rPr>
                        <a:t>out</a:t>
                      </a:r>
                      <a:endParaRPr lang="en-US"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0.074198</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ИСТИНА</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-0.044641</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ИСТИНА</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-0.061243</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ИСТИНА</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0.000000</a:t>
                      </a:r>
                      <a:endParaRPr lang="ru-RU" sz="1100" b="0" i="0" u="none" strike="noStrike">
                        <a:solidFill>
                          <a:srgbClr val="000000"/>
                        </a:solidFill>
                        <a:effectLst/>
                        <a:latin typeface="Times New Roman" panose="02020603050405020304" pitchFamily="18" charset="0"/>
                      </a:endParaRPr>
                    </a:p>
                  </a:txBody>
                  <a:tcPr marL="7118" marR="7118" marT="7118" marB="0" anchor="ctr"/>
                </a:tc>
                <a:extLst>
                  <a:ext uri="{0D108BD9-81ED-4DB2-BD59-A6C34878D82A}">
                    <a16:rowId xmlns:a16="http://schemas.microsoft.com/office/drawing/2014/main" val="3364163160"/>
                  </a:ext>
                </a:extLst>
              </a:tr>
              <a:tr h="202615">
                <a:tc>
                  <a:txBody>
                    <a:bodyPr/>
                    <a:lstStyle/>
                    <a:p>
                      <a:pPr algn="ctr" fontAlgn="ctr"/>
                      <a:r>
                        <a:rPr lang="ru-RU" sz="1100" u="none" strike="noStrike">
                          <a:effectLst/>
                        </a:rPr>
                        <a:t>8</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9.355639</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5.716580</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en-US" sz="1100" u="none" strike="noStrike">
                          <a:effectLst/>
                        </a:rPr>
                        <a:t>in</a:t>
                      </a:r>
                      <a:endParaRPr lang="en-US"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en-US" sz="1100" u="none" strike="noStrike">
                          <a:effectLst/>
                        </a:rPr>
                        <a:t>in</a:t>
                      </a:r>
                      <a:endParaRPr lang="en-US"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0.977043</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en-US" sz="1100" u="none" strike="noStrike">
                          <a:effectLst/>
                        </a:rPr>
                        <a:t>out</a:t>
                      </a:r>
                      <a:endParaRPr lang="en-US"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0.019840</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en-US" sz="1100" u="none" strike="noStrike">
                          <a:effectLst/>
                        </a:rPr>
                        <a:t>out</a:t>
                      </a:r>
                      <a:endParaRPr lang="en-US"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0.012838</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en-US" sz="1100" u="none" strike="noStrike">
                          <a:effectLst/>
                        </a:rPr>
                        <a:t>in</a:t>
                      </a:r>
                      <a:endParaRPr lang="en-US"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0.977043</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ЛОЖЬ</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-0.957203</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ЛОЖЬ</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-0.964205</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ИСТИНА</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0.000000</a:t>
                      </a:r>
                      <a:endParaRPr lang="ru-RU" sz="1100" b="0" i="0" u="none" strike="noStrike">
                        <a:solidFill>
                          <a:srgbClr val="000000"/>
                        </a:solidFill>
                        <a:effectLst/>
                        <a:latin typeface="Times New Roman" panose="02020603050405020304" pitchFamily="18" charset="0"/>
                      </a:endParaRPr>
                    </a:p>
                  </a:txBody>
                  <a:tcPr marL="7118" marR="7118" marT="7118" marB="0" anchor="ctr"/>
                </a:tc>
                <a:extLst>
                  <a:ext uri="{0D108BD9-81ED-4DB2-BD59-A6C34878D82A}">
                    <a16:rowId xmlns:a16="http://schemas.microsoft.com/office/drawing/2014/main" val="1682923569"/>
                  </a:ext>
                </a:extLst>
              </a:tr>
              <a:tr h="202615">
                <a:tc>
                  <a:txBody>
                    <a:bodyPr/>
                    <a:lstStyle/>
                    <a:p>
                      <a:pPr algn="ctr" fontAlgn="ctr"/>
                      <a:r>
                        <a:rPr lang="ru-RU" sz="1100" u="none" strike="noStrike">
                          <a:effectLst/>
                        </a:rPr>
                        <a:t>9</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3.381909</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3.165688</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en-US" sz="1100" u="none" strike="noStrike">
                          <a:effectLst/>
                        </a:rPr>
                        <a:t>in</a:t>
                      </a:r>
                      <a:endParaRPr lang="en-US"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en-US" sz="1100" u="none" strike="noStrike">
                          <a:effectLst/>
                        </a:rPr>
                        <a:t>in</a:t>
                      </a:r>
                      <a:endParaRPr lang="en-US"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0.953030</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en-US" sz="1100" u="none" strike="noStrike">
                          <a:effectLst/>
                        </a:rPr>
                        <a:t>out</a:t>
                      </a:r>
                      <a:endParaRPr lang="en-US"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0.029044</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en-US" sz="1100" u="none" strike="noStrike">
                          <a:effectLst/>
                        </a:rPr>
                        <a:t>out</a:t>
                      </a:r>
                      <a:endParaRPr lang="en-US"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0.012811</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en-US" sz="1100" u="none" strike="noStrike">
                          <a:effectLst/>
                        </a:rPr>
                        <a:t>in</a:t>
                      </a:r>
                      <a:endParaRPr lang="en-US"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0.953030</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ЛОЖЬ</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-0.923986</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ЛОЖЬ</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-0.940219</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ИСТИНА</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0.000000</a:t>
                      </a:r>
                      <a:endParaRPr lang="ru-RU" sz="1100" b="0" i="0" u="none" strike="noStrike">
                        <a:solidFill>
                          <a:srgbClr val="000000"/>
                        </a:solidFill>
                        <a:effectLst/>
                        <a:latin typeface="Times New Roman" panose="02020603050405020304" pitchFamily="18" charset="0"/>
                      </a:endParaRPr>
                    </a:p>
                  </a:txBody>
                  <a:tcPr marL="7118" marR="7118" marT="7118" marB="0" anchor="ctr"/>
                </a:tc>
                <a:extLst>
                  <a:ext uri="{0D108BD9-81ED-4DB2-BD59-A6C34878D82A}">
                    <a16:rowId xmlns:a16="http://schemas.microsoft.com/office/drawing/2014/main" val="1247017102"/>
                  </a:ext>
                </a:extLst>
              </a:tr>
              <a:tr h="202615">
                <a:tc>
                  <a:txBody>
                    <a:bodyPr/>
                    <a:lstStyle/>
                    <a:p>
                      <a:pPr algn="ctr" fontAlgn="ctr"/>
                      <a:r>
                        <a:rPr lang="ru-RU" sz="1100" u="none" strike="noStrike">
                          <a:effectLst/>
                        </a:rPr>
                        <a:t>10</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8.025612</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8.196489</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en-US" sz="1100" u="none" strike="noStrike">
                          <a:effectLst/>
                        </a:rPr>
                        <a:t>in</a:t>
                      </a:r>
                      <a:endParaRPr lang="en-US"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en-US" sz="1100" u="none" strike="noStrike">
                          <a:effectLst/>
                        </a:rPr>
                        <a:t>in</a:t>
                      </a:r>
                      <a:endParaRPr lang="en-US"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0.984033</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en-US" sz="1100" u="none" strike="noStrike">
                          <a:effectLst/>
                        </a:rPr>
                        <a:t>out</a:t>
                      </a:r>
                      <a:endParaRPr lang="en-US"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0.029589</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en-US" sz="1100" u="none" strike="noStrike">
                          <a:effectLst/>
                        </a:rPr>
                        <a:t>out</a:t>
                      </a:r>
                      <a:endParaRPr lang="en-US"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0.012871</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en-US" sz="1100" u="none" strike="noStrike">
                          <a:effectLst/>
                        </a:rPr>
                        <a:t>in</a:t>
                      </a:r>
                      <a:endParaRPr lang="en-US"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0.984033</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ЛОЖЬ</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-0.954444</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ЛОЖЬ</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-0.971161</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a:effectLst/>
                        </a:rPr>
                        <a:t>ИСТИНА</a:t>
                      </a:r>
                      <a:endParaRPr lang="ru-RU" sz="1100" b="0" i="0" u="none" strike="noStrike">
                        <a:solidFill>
                          <a:srgbClr val="000000"/>
                        </a:solidFill>
                        <a:effectLst/>
                        <a:latin typeface="Times New Roman" panose="02020603050405020304" pitchFamily="18" charset="0"/>
                      </a:endParaRPr>
                    </a:p>
                  </a:txBody>
                  <a:tcPr marL="7118" marR="7118" marT="7118" marB="0" anchor="ctr"/>
                </a:tc>
                <a:tc>
                  <a:txBody>
                    <a:bodyPr/>
                    <a:lstStyle/>
                    <a:p>
                      <a:pPr algn="ctr" fontAlgn="ctr"/>
                      <a:r>
                        <a:rPr lang="ru-RU" sz="1100" u="none" strike="noStrike" dirty="0">
                          <a:effectLst/>
                        </a:rPr>
                        <a:t>0.000000</a:t>
                      </a:r>
                      <a:endParaRPr lang="ru-RU" sz="1100" b="0" i="0" u="none" strike="noStrike" dirty="0">
                        <a:solidFill>
                          <a:srgbClr val="000000"/>
                        </a:solidFill>
                        <a:effectLst/>
                        <a:latin typeface="Times New Roman" panose="02020603050405020304" pitchFamily="18" charset="0"/>
                      </a:endParaRPr>
                    </a:p>
                  </a:txBody>
                  <a:tcPr marL="7118" marR="7118" marT="7118" marB="0" anchor="ctr"/>
                </a:tc>
                <a:extLst>
                  <a:ext uri="{0D108BD9-81ED-4DB2-BD59-A6C34878D82A}">
                    <a16:rowId xmlns:a16="http://schemas.microsoft.com/office/drawing/2014/main" val="4165845161"/>
                  </a:ext>
                </a:extLst>
              </a:tr>
            </a:tbl>
          </a:graphicData>
        </a:graphic>
      </p:graphicFrame>
      <p:sp>
        <p:nvSpPr>
          <p:cNvPr id="11" name="TextBox 10">
            <a:extLst>
              <a:ext uri="{FF2B5EF4-FFF2-40B4-BE49-F238E27FC236}">
                <a16:creationId xmlns:a16="http://schemas.microsoft.com/office/drawing/2014/main" id="{85C5E48D-B49B-4B64-988A-09930F8A961A}"/>
              </a:ext>
            </a:extLst>
          </p:cNvPr>
          <p:cNvSpPr txBox="1"/>
          <p:nvPr/>
        </p:nvSpPr>
        <p:spPr>
          <a:xfrm>
            <a:off x="525453" y="1231897"/>
            <a:ext cx="8822394" cy="369332"/>
          </a:xfrm>
          <a:prstGeom prst="rect">
            <a:avLst/>
          </a:prstGeom>
          <a:noFill/>
        </p:spPr>
        <p:txBody>
          <a:bodyPr wrap="square">
            <a:spAutoFit/>
          </a:bodyPr>
          <a:lstStyle/>
          <a:p>
            <a:r>
              <a:rPr lang="ru-RU" dirty="0"/>
              <a:t>Таблица экспериментов с поворотом на 256 градусов для модели </a:t>
            </a:r>
            <a:r>
              <a:rPr lang="en-US" dirty="0"/>
              <a:t>“</a:t>
            </a:r>
            <a:r>
              <a:rPr lang="ru-RU" dirty="0"/>
              <a:t>Два треугольника</a:t>
            </a:r>
            <a:r>
              <a:rPr lang="en-US" dirty="0"/>
              <a:t>”</a:t>
            </a:r>
            <a:r>
              <a:rPr lang="ru-RU" dirty="0"/>
              <a:t>:</a:t>
            </a:r>
          </a:p>
        </p:txBody>
      </p:sp>
    </p:spTree>
    <p:extLst>
      <p:ext uri="{BB962C8B-B14F-4D97-AF65-F5344CB8AC3E}">
        <p14:creationId xmlns:p14="http://schemas.microsoft.com/office/powerpoint/2010/main" val="40231486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D479C7-3DB2-4AC8-AF89-80617F79D83B}"/>
              </a:ext>
            </a:extLst>
          </p:cNvPr>
          <p:cNvSpPr>
            <a:spLocks noGrp="1"/>
          </p:cNvSpPr>
          <p:nvPr>
            <p:ph type="title"/>
          </p:nvPr>
        </p:nvSpPr>
        <p:spPr>
          <a:xfrm>
            <a:off x="525453" y="69070"/>
            <a:ext cx="7535245" cy="1325563"/>
          </a:xfrm>
        </p:spPr>
        <p:txBody>
          <a:bodyPr/>
          <a:lstStyle/>
          <a:p>
            <a:r>
              <a:rPr lang="ru-RU" dirty="0"/>
              <a:t>Исследование работы модели</a:t>
            </a:r>
          </a:p>
        </p:txBody>
      </p:sp>
      <p:sp>
        <p:nvSpPr>
          <p:cNvPr id="5" name="TextBox 4">
            <a:extLst>
              <a:ext uri="{FF2B5EF4-FFF2-40B4-BE49-F238E27FC236}">
                <a16:creationId xmlns:a16="http://schemas.microsoft.com/office/drawing/2014/main" id="{EE80AA5B-8713-49E0-A272-1FA64B18606E}"/>
              </a:ext>
            </a:extLst>
          </p:cNvPr>
          <p:cNvSpPr txBox="1"/>
          <p:nvPr/>
        </p:nvSpPr>
        <p:spPr>
          <a:xfrm>
            <a:off x="11041053" y="6195173"/>
            <a:ext cx="783393" cy="369332"/>
          </a:xfrm>
          <a:prstGeom prst="rect">
            <a:avLst/>
          </a:prstGeom>
          <a:noFill/>
        </p:spPr>
        <p:txBody>
          <a:bodyPr wrap="square" rtlCol="0">
            <a:spAutoFit/>
          </a:bodyPr>
          <a:lstStyle/>
          <a:p>
            <a:pPr algn="r"/>
            <a:r>
              <a:rPr lang="en-US" dirty="0"/>
              <a:t>23/24</a:t>
            </a:r>
            <a:endParaRPr lang="ru-RU" dirty="0"/>
          </a:p>
        </p:txBody>
      </p:sp>
      <p:sp>
        <p:nvSpPr>
          <p:cNvPr id="11" name="TextBox 10">
            <a:extLst>
              <a:ext uri="{FF2B5EF4-FFF2-40B4-BE49-F238E27FC236}">
                <a16:creationId xmlns:a16="http://schemas.microsoft.com/office/drawing/2014/main" id="{85C5E48D-B49B-4B64-988A-09930F8A961A}"/>
              </a:ext>
            </a:extLst>
          </p:cNvPr>
          <p:cNvSpPr txBox="1"/>
          <p:nvPr/>
        </p:nvSpPr>
        <p:spPr>
          <a:xfrm>
            <a:off x="525453" y="1231897"/>
            <a:ext cx="8467118" cy="369332"/>
          </a:xfrm>
          <a:prstGeom prst="rect">
            <a:avLst/>
          </a:prstGeom>
          <a:noFill/>
        </p:spPr>
        <p:txBody>
          <a:bodyPr wrap="square">
            <a:spAutoFit/>
          </a:bodyPr>
          <a:lstStyle/>
          <a:p>
            <a:r>
              <a:rPr lang="ru-RU" dirty="0"/>
              <a:t>Таблица экспериментов с поворотом на 256 градусов для модели </a:t>
            </a:r>
            <a:r>
              <a:rPr lang="en-US" dirty="0"/>
              <a:t>“MNIST”</a:t>
            </a:r>
            <a:r>
              <a:rPr lang="ru-RU" dirty="0"/>
              <a:t>:</a:t>
            </a:r>
          </a:p>
        </p:txBody>
      </p:sp>
      <p:graphicFrame>
        <p:nvGraphicFramePr>
          <p:cNvPr id="4" name="Таблица 3">
            <a:extLst>
              <a:ext uri="{FF2B5EF4-FFF2-40B4-BE49-F238E27FC236}">
                <a16:creationId xmlns:a16="http://schemas.microsoft.com/office/drawing/2014/main" id="{015CE822-DE22-407F-BFBF-8240358BA56D}"/>
              </a:ext>
            </a:extLst>
          </p:cNvPr>
          <p:cNvGraphicFramePr>
            <a:graphicFrameLocks noGrp="1"/>
          </p:cNvGraphicFramePr>
          <p:nvPr>
            <p:extLst>
              <p:ext uri="{D42A27DB-BD31-4B8C-83A1-F6EECF244321}">
                <p14:modId xmlns:p14="http://schemas.microsoft.com/office/powerpoint/2010/main" val="1442274202"/>
              </p:ext>
            </p:extLst>
          </p:nvPr>
        </p:nvGraphicFramePr>
        <p:xfrm>
          <a:off x="438756" y="1797009"/>
          <a:ext cx="11448448" cy="4398166"/>
        </p:xfrm>
        <a:graphic>
          <a:graphicData uri="http://schemas.openxmlformats.org/drawingml/2006/table">
            <a:tbl>
              <a:tblPr>
                <a:tableStyleId>{5C22544A-7EE6-4342-B048-85BDC9FD1C3A}</a:tableStyleId>
              </a:tblPr>
              <a:tblGrid>
                <a:gridCol w="533886">
                  <a:extLst>
                    <a:ext uri="{9D8B030D-6E8A-4147-A177-3AD203B41FA5}">
                      <a16:colId xmlns:a16="http://schemas.microsoft.com/office/drawing/2014/main" val="1751981364"/>
                    </a:ext>
                  </a:extLst>
                </a:gridCol>
                <a:gridCol w="640662">
                  <a:extLst>
                    <a:ext uri="{9D8B030D-6E8A-4147-A177-3AD203B41FA5}">
                      <a16:colId xmlns:a16="http://schemas.microsoft.com/office/drawing/2014/main" val="3618527536"/>
                    </a:ext>
                  </a:extLst>
                </a:gridCol>
                <a:gridCol w="786268">
                  <a:extLst>
                    <a:ext uri="{9D8B030D-6E8A-4147-A177-3AD203B41FA5}">
                      <a16:colId xmlns:a16="http://schemas.microsoft.com/office/drawing/2014/main" val="2748483928"/>
                    </a:ext>
                  </a:extLst>
                </a:gridCol>
                <a:gridCol w="901296">
                  <a:extLst>
                    <a:ext uri="{9D8B030D-6E8A-4147-A177-3AD203B41FA5}">
                      <a16:colId xmlns:a16="http://schemas.microsoft.com/office/drawing/2014/main" val="1726329599"/>
                    </a:ext>
                  </a:extLst>
                </a:gridCol>
                <a:gridCol w="715528">
                  <a:extLst>
                    <a:ext uri="{9D8B030D-6E8A-4147-A177-3AD203B41FA5}">
                      <a16:colId xmlns:a16="http://schemas.microsoft.com/office/drawing/2014/main" val="1810469042"/>
                    </a:ext>
                  </a:extLst>
                </a:gridCol>
                <a:gridCol w="715528">
                  <a:extLst>
                    <a:ext uri="{9D8B030D-6E8A-4147-A177-3AD203B41FA5}">
                      <a16:colId xmlns:a16="http://schemas.microsoft.com/office/drawing/2014/main" val="4048313771"/>
                    </a:ext>
                  </a:extLst>
                </a:gridCol>
                <a:gridCol w="715528">
                  <a:extLst>
                    <a:ext uri="{9D8B030D-6E8A-4147-A177-3AD203B41FA5}">
                      <a16:colId xmlns:a16="http://schemas.microsoft.com/office/drawing/2014/main" val="2340675657"/>
                    </a:ext>
                  </a:extLst>
                </a:gridCol>
                <a:gridCol w="715528">
                  <a:extLst>
                    <a:ext uri="{9D8B030D-6E8A-4147-A177-3AD203B41FA5}">
                      <a16:colId xmlns:a16="http://schemas.microsoft.com/office/drawing/2014/main" val="3636136964"/>
                    </a:ext>
                  </a:extLst>
                </a:gridCol>
                <a:gridCol w="715528">
                  <a:extLst>
                    <a:ext uri="{9D8B030D-6E8A-4147-A177-3AD203B41FA5}">
                      <a16:colId xmlns:a16="http://schemas.microsoft.com/office/drawing/2014/main" val="3039292687"/>
                    </a:ext>
                  </a:extLst>
                </a:gridCol>
                <a:gridCol w="715528">
                  <a:extLst>
                    <a:ext uri="{9D8B030D-6E8A-4147-A177-3AD203B41FA5}">
                      <a16:colId xmlns:a16="http://schemas.microsoft.com/office/drawing/2014/main" val="1503980746"/>
                    </a:ext>
                  </a:extLst>
                </a:gridCol>
                <a:gridCol w="715528">
                  <a:extLst>
                    <a:ext uri="{9D8B030D-6E8A-4147-A177-3AD203B41FA5}">
                      <a16:colId xmlns:a16="http://schemas.microsoft.com/office/drawing/2014/main" val="1035364982"/>
                    </a:ext>
                  </a:extLst>
                </a:gridCol>
                <a:gridCol w="715528">
                  <a:extLst>
                    <a:ext uri="{9D8B030D-6E8A-4147-A177-3AD203B41FA5}">
                      <a16:colId xmlns:a16="http://schemas.microsoft.com/office/drawing/2014/main" val="2992331925"/>
                    </a:ext>
                  </a:extLst>
                </a:gridCol>
                <a:gridCol w="715528">
                  <a:extLst>
                    <a:ext uri="{9D8B030D-6E8A-4147-A177-3AD203B41FA5}">
                      <a16:colId xmlns:a16="http://schemas.microsoft.com/office/drawing/2014/main" val="2305289354"/>
                    </a:ext>
                  </a:extLst>
                </a:gridCol>
                <a:gridCol w="715528">
                  <a:extLst>
                    <a:ext uri="{9D8B030D-6E8A-4147-A177-3AD203B41FA5}">
                      <a16:colId xmlns:a16="http://schemas.microsoft.com/office/drawing/2014/main" val="971260201"/>
                    </a:ext>
                  </a:extLst>
                </a:gridCol>
                <a:gridCol w="715528">
                  <a:extLst>
                    <a:ext uri="{9D8B030D-6E8A-4147-A177-3AD203B41FA5}">
                      <a16:colId xmlns:a16="http://schemas.microsoft.com/office/drawing/2014/main" val="3893331994"/>
                    </a:ext>
                  </a:extLst>
                </a:gridCol>
                <a:gridCol w="715528">
                  <a:extLst>
                    <a:ext uri="{9D8B030D-6E8A-4147-A177-3AD203B41FA5}">
                      <a16:colId xmlns:a16="http://schemas.microsoft.com/office/drawing/2014/main" val="2813949769"/>
                    </a:ext>
                  </a:extLst>
                </a:gridCol>
              </a:tblGrid>
              <a:tr h="1716356">
                <a:tc>
                  <a:txBody>
                    <a:bodyPr/>
                    <a:lstStyle/>
                    <a:p>
                      <a:pPr algn="ctr" fontAlgn="ctr"/>
                      <a:r>
                        <a:rPr lang="ru-RU" sz="1200" u="none" strike="noStrike">
                          <a:effectLst/>
                        </a:rPr>
                        <a:t>№</a:t>
                      </a:r>
                      <a:endParaRPr lang="ru-RU" sz="1200" b="1" i="0" u="none" strike="noStrike">
                        <a:solidFill>
                          <a:srgbClr val="0D0D0D"/>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Цифра</a:t>
                      </a:r>
                      <a:endParaRPr lang="ru-RU" sz="1200" b="1" i="0" u="none" strike="noStrike">
                        <a:solidFill>
                          <a:srgbClr val="0D0D0D"/>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dirty="0">
                          <a:effectLst/>
                        </a:rPr>
                        <a:t>До преобразований (</a:t>
                      </a:r>
                      <a:r>
                        <a:rPr lang="en-US" sz="1200" u="none" strike="noStrike" dirty="0">
                          <a:effectLst/>
                        </a:rPr>
                        <a:t>prediction)</a:t>
                      </a:r>
                      <a:endParaRPr lang="en-US" sz="1200" b="1" i="0" u="none" strike="noStrike" dirty="0">
                        <a:solidFill>
                          <a:srgbClr val="0D0D0D"/>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dirty="0">
                          <a:effectLst/>
                        </a:rPr>
                        <a:t>До преобразований (</a:t>
                      </a:r>
                      <a:r>
                        <a:rPr lang="en-US" sz="1200" u="none" strike="noStrike" dirty="0">
                          <a:effectLst/>
                        </a:rPr>
                        <a:t>confidence)</a:t>
                      </a:r>
                      <a:endParaRPr lang="en-US" sz="1200" b="1" i="0" u="none" strike="noStrike" dirty="0">
                        <a:solidFill>
                          <a:srgbClr val="0D0D0D"/>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После преобразования изображения (</a:t>
                      </a:r>
                      <a:r>
                        <a:rPr lang="en-US" sz="1200" u="none" strike="noStrike">
                          <a:effectLst/>
                        </a:rPr>
                        <a:t>prediction)</a:t>
                      </a:r>
                      <a:endParaRPr lang="en-US" sz="1200" b="1" i="0" u="none" strike="noStrike">
                        <a:solidFill>
                          <a:srgbClr val="0D0D0D"/>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После преобразования изображения (</a:t>
                      </a:r>
                      <a:r>
                        <a:rPr lang="en-US" sz="1200" u="none" strike="noStrike">
                          <a:effectLst/>
                        </a:rPr>
                        <a:t>confidence)</a:t>
                      </a:r>
                      <a:endParaRPr lang="en-US" sz="1200" b="1" i="0" u="none" strike="noStrike">
                        <a:solidFill>
                          <a:srgbClr val="0D0D0D"/>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После преобразования весов (</a:t>
                      </a:r>
                      <a:r>
                        <a:rPr lang="en-US" sz="1200" u="none" strike="noStrike">
                          <a:effectLst/>
                        </a:rPr>
                        <a:t>prediction)</a:t>
                      </a:r>
                      <a:endParaRPr lang="en-US" sz="1200" b="1" i="0" u="none" strike="noStrike">
                        <a:solidFill>
                          <a:srgbClr val="0D0D0D"/>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После преобразования весов (</a:t>
                      </a:r>
                      <a:r>
                        <a:rPr lang="en-US" sz="1200" u="none" strike="noStrike">
                          <a:effectLst/>
                        </a:rPr>
                        <a:t>confidence)</a:t>
                      </a:r>
                      <a:endParaRPr lang="en-US" sz="1200" b="1" i="0" u="none" strike="noStrike">
                        <a:solidFill>
                          <a:srgbClr val="0D0D0D"/>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После всех преобразований (</a:t>
                      </a:r>
                      <a:r>
                        <a:rPr lang="en-US" sz="1200" u="none" strike="noStrike">
                          <a:effectLst/>
                        </a:rPr>
                        <a:t>prediction)</a:t>
                      </a:r>
                      <a:endParaRPr lang="en-US" sz="1200" b="1" i="0" u="none" strike="noStrike">
                        <a:solidFill>
                          <a:srgbClr val="0D0D0D"/>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После всех преобразований (</a:t>
                      </a:r>
                      <a:r>
                        <a:rPr lang="en-US" sz="1200" u="none" strike="noStrike">
                          <a:effectLst/>
                        </a:rPr>
                        <a:t>confidence)</a:t>
                      </a:r>
                      <a:endParaRPr lang="en-US" sz="1200" b="1" i="0" u="none" strike="noStrike">
                        <a:solidFill>
                          <a:srgbClr val="0D0D0D"/>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Совпадение после преобразования изображения</a:t>
                      </a:r>
                      <a:endParaRPr lang="ru-RU" sz="1200" b="1" i="0" u="none" strike="noStrike">
                        <a:solidFill>
                          <a:srgbClr val="0D0D0D"/>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Изменение уверенности после  преобразования изображения</a:t>
                      </a:r>
                      <a:endParaRPr lang="ru-RU" sz="1200" b="1" i="0" u="none" strike="noStrike">
                        <a:solidFill>
                          <a:srgbClr val="0D0D0D"/>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Совпадение после преобразования весов</a:t>
                      </a:r>
                      <a:endParaRPr lang="ru-RU" sz="1200" b="1" i="0" u="none" strike="noStrike">
                        <a:solidFill>
                          <a:srgbClr val="0D0D0D"/>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Изменение уверенности после  преобразования весов</a:t>
                      </a:r>
                      <a:endParaRPr lang="ru-RU" sz="1200" b="1" i="0" u="none" strike="noStrike">
                        <a:solidFill>
                          <a:srgbClr val="0D0D0D"/>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Совпадение после всех  преобразований</a:t>
                      </a:r>
                      <a:endParaRPr lang="ru-RU" sz="1200" b="1" i="0" u="none" strike="noStrike">
                        <a:solidFill>
                          <a:srgbClr val="0D0D0D"/>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Изменение уверенности после всех  преобразований2</a:t>
                      </a:r>
                      <a:endParaRPr lang="ru-RU" sz="1200" b="1" i="0" u="none" strike="noStrike">
                        <a:solidFill>
                          <a:srgbClr val="0D0D0D"/>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1878453180"/>
                  </a:ext>
                </a:extLst>
              </a:tr>
              <a:tr h="268181">
                <a:tc>
                  <a:txBody>
                    <a:bodyPr/>
                    <a:lstStyle/>
                    <a:p>
                      <a:pPr algn="ctr" fontAlgn="ctr"/>
                      <a:r>
                        <a:rPr lang="ru-RU" sz="1200" u="none" strike="noStrike">
                          <a:effectLst/>
                        </a:rPr>
                        <a:t>1</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1.000000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1.000000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1.000000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dirty="0">
                          <a:effectLst/>
                        </a:rPr>
                        <a:t>0</a:t>
                      </a:r>
                      <a:endParaRPr lang="ru-RU" sz="1200" b="0"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1.000000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ИСТИНА</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0.000000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ИСТИНА</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0.000000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ИСТИНА</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0.000000</a:t>
                      </a:r>
                      <a:endParaRPr lang="ru-RU" sz="12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1384700856"/>
                  </a:ext>
                </a:extLst>
              </a:tr>
              <a:tr h="268181">
                <a:tc>
                  <a:txBody>
                    <a:bodyPr/>
                    <a:lstStyle/>
                    <a:p>
                      <a:pPr algn="ctr" fontAlgn="ctr"/>
                      <a:r>
                        <a:rPr lang="ru-RU" sz="1200" u="none" strike="noStrike">
                          <a:effectLst/>
                        </a:rPr>
                        <a:t>2</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1</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1</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1.000000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7</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1.000000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4</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1.000000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1</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1.000000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ЛОЖЬ</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0.000000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ЛОЖЬ</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0.000000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ИСТИНА</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0.000000</a:t>
                      </a:r>
                      <a:endParaRPr lang="ru-RU" sz="12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636464568"/>
                  </a:ext>
                </a:extLst>
              </a:tr>
              <a:tr h="268181">
                <a:tc>
                  <a:txBody>
                    <a:bodyPr/>
                    <a:lstStyle/>
                    <a:p>
                      <a:pPr algn="ctr" fontAlgn="ctr"/>
                      <a:r>
                        <a:rPr lang="ru-RU" sz="1200" u="none" strike="noStrike">
                          <a:effectLst/>
                        </a:rPr>
                        <a:t>3</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2</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2</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1.000000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dirty="0">
                          <a:effectLst/>
                        </a:rPr>
                        <a:t>2</a:t>
                      </a:r>
                      <a:endParaRPr lang="ru-RU" sz="1200" b="0"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1.000000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1</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1.000000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2</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1.000000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ИСТИНА</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0.000000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ЛОЖЬ</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0.000000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ИСТИНА</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0.000000</a:t>
                      </a:r>
                      <a:endParaRPr lang="ru-RU" sz="12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607259494"/>
                  </a:ext>
                </a:extLst>
              </a:tr>
              <a:tr h="268181">
                <a:tc>
                  <a:txBody>
                    <a:bodyPr/>
                    <a:lstStyle/>
                    <a:p>
                      <a:pPr algn="ctr" fontAlgn="ctr"/>
                      <a:r>
                        <a:rPr lang="ru-RU" sz="1200" u="none" strike="noStrike">
                          <a:effectLst/>
                        </a:rPr>
                        <a:t>4</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3</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3</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1.000000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dirty="0">
                          <a:effectLst/>
                        </a:rPr>
                        <a:t>2</a:t>
                      </a:r>
                      <a:endParaRPr lang="ru-RU" sz="1200" b="0"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1.000000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1.000000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3</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1.000000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ЛОЖЬ</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0.000000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ЛОЖЬ</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0.000000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ИСТИНА</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0.000000</a:t>
                      </a:r>
                      <a:endParaRPr lang="ru-RU" sz="12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1832861792"/>
                  </a:ext>
                </a:extLst>
              </a:tr>
              <a:tr h="268181">
                <a:tc>
                  <a:txBody>
                    <a:bodyPr/>
                    <a:lstStyle/>
                    <a:p>
                      <a:pPr algn="ctr" fontAlgn="ctr"/>
                      <a:r>
                        <a:rPr lang="ru-RU" sz="1200" u="none" strike="noStrike">
                          <a:effectLst/>
                        </a:rPr>
                        <a:t>5</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4</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4</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1.000000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3</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1.000000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2</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1.000000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4</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1.000000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ЛОЖЬ</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0.000000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ЛОЖЬ</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0.000000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ИСТИНА</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0.000000</a:t>
                      </a:r>
                      <a:endParaRPr lang="ru-RU" sz="12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2206403127"/>
                  </a:ext>
                </a:extLst>
              </a:tr>
              <a:tr h="268181">
                <a:tc>
                  <a:txBody>
                    <a:bodyPr/>
                    <a:lstStyle/>
                    <a:p>
                      <a:pPr algn="ctr" fontAlgn="ctr"/>
                      <a:r>
                        <a:rPr lang="ru-RU" sz="1200" u="none" strike="noStrike">
                          <a:effectLst/>
                        </a:rPr>
                        <a:t>6</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5</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5</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1.000000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6</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1.000000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5</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1.000000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5</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1.000000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ЛОЖЬ</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0.000000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ИСТИНА</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0.000000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ИСТИНА</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0.000000</a:t>
                      </a:r>
                      <a:endParaRPr lang="ru-RU" sz="12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3163051208"/>
                  </a:ext>
                </a:extLst>
              </a:tr>
              <a:tr h="268181">
                <a:tc>
                  <a:txBody>
                    <a:bodyPr/>
                    <a:lstStyle/>
                    <a:p>
                      <a:pPr algn="ctr" fontAlgn="ctr"/>
                      <a:r>
                        <a:rPr lang="ru-RU" sz="1200" u="none" strike="noStrike">
                          <a:effectLst/>
                        </a:rPr>
                        <a:t>7</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6</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6</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1.000000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2</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1.000000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2</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1.000000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6</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1.000000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ЛОЖЬ</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0.000000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ЛОЖЬ</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0.000000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ИСТИНА</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0.000000</a:t>
                      </a:r>
                      <a:endParaRPr lang="ru-RU" sz="12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984199490"/>
                  </a:ext>
                </a:extLst>
              </a:tr>
              <a:tr h="268181">
                <a:tc>
                  <a:txBody>
                    <a:bodyPr/>
                    <a:lstStyle/>
                    <a:p>
                      <a:pPr algn="ctr" fontAlgn="ctr"/>
                      <a:r>
                        <a:rPr lang="ru-RU" sz="1200" u="none" strike="noStrike">
                          <a:effectLst/>
                        </a:rPr>
                        <a:t>8</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7</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7</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1.000000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1</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1.000000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7</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1.000000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7</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1.000000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ЛОЖЬ</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0.000000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ИСТИНА</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0.000000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ИСТИНА</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0.000000</a:t>
                      </a:r>
                      <a:endParaRPr lang="ru-RU" sz="12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2919136706"/>
                  </a:ext>
                </a:extLst>
              </a:tr>
              <a:tr h="268181">
                <a:tc>
                  <a:txBody>
                    <a:bodyPr/>
                    <a:lstStyle/>
                    <a:p>
                      <a:pPr algn="ctr" fontAlgn="ctr"/>
                      <a:r>
                        <a:rPr lang="ru-RU" sz="1200" u="none" strike="noStrike">
                          <a:effectLst/>
                        </a:rPr>
                        <a:t>9</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8</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8</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1.000000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1.000000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5</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1.000000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8</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1.000000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ЛОЖЬ</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0.000000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ЛОЖЬ</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0.000000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ИСТИНА</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0.000000</a:t>
                      </a:r>
                      <a:endParaRPr lang="ru-RU" sz="12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735454209"/>
                  </a:ext>
                </a:extLst>
              </a:tr>
              <a:tr h="268181">
                <a:tc>
                  <a:txBody>
                    <a:bodyPr/>
                    <a:lstStyle/>
                    <a:p>
                      <a:pPr algn="ctr" fontAlgn="ctr"/>
                      <a:r>
                        <a:rPr lang="ru-RU" sz="1200" u="none" strike="noStrike">
                          <a:effectLst/>
                        </a:rPr>
                        <a:t>10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9</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9</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1.000000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1.000000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1.000000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9</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1.000000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ЛОЖЬ</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0.000000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ЛОЖЬ</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0.000000</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a:effectLst/>
                        </a:rPr>
                        <a:t>ИСТИНА</a:t>
                      </a:r>
                      <a:endParaRPr lang="ru-RU" sz="12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200" u="none" strike="noStrike" dirty="0">
                          <a:effectLst/>
                        </a:rPr>
                        <a:t>0.000000</a:t>
                      </a:r>
                      <a:endParaRPr lang="ru-RU" sz="1200" b="0"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56210848"/>
                  </a:ext>
                </a:extLst>
              </a:tr>
            </a:tbl>
          </a:graphicData>
        </a:graphic>
      </p:graphicFrame>
    </p:spTree>
    <p:extLst>
      <p:ext uri="{BB962C8B-B14F-4D97-AF65-F5344CB8AC3E}">
        <p14:creationId xmlns:p14="http://schemas.microsoft.com/office/powerpoint/2010/main" val="40729324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26B2EC6-F99D-481D-955B-BC032B1A8B1F}"/>
              </a:ext>
            </a:extLst>
          </p:cNvPr>
          <p:cNvSpPr>
            <a:spLocks noGrp="1"/>
          </p:cNvSpPr>
          <p:nvPr>
            <p:ph type="title"/>
          </p:nvPr>
        </p:nvSpPr>
        <p:spPr/>
        <p:txBody>
          <a:bodyPr/>
          <a:lstStyle/>
          <a:p>
            <a:r>
              <a:rPr lang="ru-RU" dirty="0"/>
              <a:t>Заключение</a:t>
            </a:r>
          </a:p>
        </p:txBody>
      </p:sp>
      <p:sp>
        <p:nvSpPr>
          <p:cNvPr id="3" name="Объект 2">
            <a:extLst>
              <a:ext uri="{FF2B5EF4-FFF2-40B4-BE49-F238E27FC236}">
                <a16:creationId xmlns:a16="http://schemas.microsoft.com/office/drawing/2014/main" id="{92F110D3-F5DF-4837-8045-9455DDE08392}"/>
              </a:ext>
            </a:extLst>
          </p:cNvPr>
          <p:cNvSpPr>
            <a:spLocks noGrp="1"/>
          </p:cNvSpPr>
          <p:nvPr>
            <p:ph idx="1"/>
          </p:nvPr>
        </p:nvSpPr>
        <p:spPr>
          <a:xfrm>
            <a:off x="680946" y="1959582"/>
            <a:ext cx="11037352" cy="2158130"/>
          </a:xfrm>
        </p:spPr>
        <p:txBody>
          <a:bodyPr>
            <a:normAutofit/>
          </a:bodyPr>
          <a:lstStyle/>
          <a:p>
            <a:pPr marL="0" indent="0" algn="just">
              <a:lnSpc>
                <a:spcPct val="120000"/>
              </a:lnSpc>
              <a:buNone/>
            </a:pPr>
            <a:r>
              <a:rPr lang="ru-RU" sz="2000" dirty="0"/>
              <a:t>Таким образом, работа продемонстрировала принципиальную возможность и практическую реализуемость безопасного преобразования весов обученных нейронных сетей через аффинные преобразования. Полученные результаты подтверждают, что нейронные сети, несмотря на свою сложность, обладают определённой алгебраической структурой, позволяющей осуществлять контролируемые манипуляции с их параметрами при сохранении функциональной целостности.</a:t>
            </a:r>
          </a:p>
        </p:txBody>
      </p:sp>
      <p:sp>
        <p:nvSpPr>
          <p:cNvPr id="6" name="TextBox 5">
            <a:extLst>
              <a:ext uri="{FF2B5EF4-FFF2-40B4-BE49-F238E27FC236}">
                <a16:creationId xmlns:a16="http://schemas.microsoft.com/office/drawing/2014/main" id="{6E436AA4-6764-4E2F-8D45-3F606704143F}"/>
              </a:ext>
            </a:extLst>
          </p:cNvPr>
          <p:cNvSpPr txBox="1"/>
          <p:nvPr/>
        </p:nvSpPr>
        <p:spPr>
          <a:xfrm>
            <a:off x="11041053" y="6195173"/>
            <a:ext cx="783393" cy="369332"/>
          </a:xfrm>
          <a:prstGeom prst="rect">
            <a:avLst/>
          </a:prstGeom>
          <a:noFill/>
        </p:spPr>
        <p:txBody>
          <a:bodyPr wrap="square" rtlCol="0">
            <a:spAutoFit/>
          </a:bodyPr>
          <a:lstStyle/>
          <a:p>
            <a:pPr algn="r"/>
            <a:r>
              <a:rPr lang="en-US" dirty="0"/>
              <a:t>24/24</a:t>
            </a:r>
            <a:endParaRPr lang="ru-RU" dirty="0"/>
          </a:p>
        </p:txBody>
      </p:sp>
    </p:spTree>
    <p:extLst>
      <p:ext uri="{BB962C8B-B14F-4D97-AF65-F5344CB8AC3E}">
        <p14:creationId xmlns:p14="http://schemas.microsoft.com/office/powerpoint/2010/main" val="1567614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2C9A052-66C1-4357-8C8C-D70830170B07}"/>
              </a:ext>
            </a:extLst>
          </p:cNvPr>
          <p:cNvSpPr>
            <a:spLocks noGrp="1"/>
          </p:cNvSpPr>
          <p:nvPr>
            <p:ph type="title"/>
          </p:nvPr>
        </p:nvSpPr>
        <p:spPr/>
        <p:txBody>
          <a:bodyPr/>
          <a:lstStyle/>
          <a:p>
            <a:r>
              <a:rPr lang="ru-RU" dirty="0"/>
              <a:t>Средства разработки</a:t>
            </a:r>
          </a:p>
        </p:txBody>
      </p:sp>
      <p:sp>
        <p:nvSpPr>
          <p:cNvPr id="13" name="TextBox 12">
            <a:extLst>
              <a:ext uri="{FF2B5EF4-FFF2-40B4-BE49-F238E27FC236}">
                <a16:creationId xmlns:a16="http://schemas.microsoft.com/office/drawing/2014/main" id="{A89DB6BC-6322-4196-885E-79A11D725ECA}"/>
              </a:ext>
            </a:extLst>
          </p:cNvPr>
          <p:cNvSpPr txBox="1"/>
          <p:nvPr/>
        </p:nvSpPr>
        <p:spPr>
          <a:xfrm>
            <a:off x="11041053" y="6195173"/>
            <a:ext cx="783393" cy="369332"/>
          </a:xfrm>
          <a:prstGeom prst="rect">
            <a:avLst/>
          </a:prstGeom>
          <a:noFill/>
        </p:spPr>
        <p:txBody>
          <a:bodyPr wrap="square" rtlCol="0">
            <a:spAutoFit/>
          </a:bodyPr>
          <a:lstStyle/>
          <a:p>
            <a:pPr algn="r"/>
            <a:r>
              <a:rPr lang="en-US" dirty="0"/>
              <a:t>3/24</a:t>
            </a:r>
            <a:endParaRPr lang="ru-RU" dirty="0"/>
          </a:p>
        </p:txBody>
      </p:sp>
      <p:pic>
        <p:nvPicPr>
          <p:cNvPr id="8" name="Рисунок 7">
            <a:extLst>
              <a:ext uri="{FF2B5EF4-FFF2-40B4-BE49-F238E27FC236}">
                <a16:creationId xmlns:a16="http://schemas.microsoft.com/office/drawing/2014/main" id="{1809B8B4-1E17-4841-AB47-C034BA97586C}"/>
              </a:ext>
            </a:extLst>
          </p:cNvPr>
          <p:cNvPicPr>
            <a:picLocks noChangeAspect="1"/>
          </p:cNvPicPr>
          <p:nvPr/>
        </p:nvPicPr>
        <p:blipFill>
          <a:blip r:embed="rId2"/>
          <a:stretch>
            <a:fillRect/>
          </a:stretch>
        </p:blipFill>
        <p:spPr>
          <a:xfrm>
            <a:off x="1903614" y="4205701"/>
            <a:ext cx="4192386" cy="2096193"/>
          </a:xfrm>
          <a:prstGeom prst="rect">
            <a:avLst/>
          </a:prstGeom>
        </p:spPr>
      </p:pic>
      <p:pic>
        <p:nvPicPr>
          <p:cNvPr id="1026" name="Picture 2" descr="Язык программирования Java - ProgKids">
            <a:extLst>
              <a:ext uri="{FF2B5EF4-FFF2-40B4-BE49-F238E27FC236}">
                <a16:creationId xmlns:a16="http://schemas.microsoft.com/office/drawing/2014/main" id="{EA3965B1-DF11-4CFC-84E4-5394A2A3FB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871" y="1476450"/>
            <a:ext cx="3361051" cy="21006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D3E0403-DA6F-4898-9DEE-ACFBD124B8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6965" y="919298"/>
            <a:ext cx="1607481" cy="16074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itHub - deeplearning4j/deeplearning4j: Suite of tools for deploying and  training deep learning models using the JVM. Highlights include model  import for keras, tensorflow, and onnx/pytorch, a modular and tiny c++  library for">
            <a:extLst>
              <a:ext uri="{FF2B5EF4-FFF2-40B4-BE49-F238E27FC236}">
                <a16:creationId xmlns:a16="http://schemas.microsoft.com/office/drawing/2014/main" id="{7BCA0928-177D-41F4-97D6-189D97ECDC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7939" y="4205701"/>
            <a:ext cx="3920685" cy="1607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550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D479C7-3DB2-4AC8-AF89-80617F79D83B}"/>
              </a:ext>
            </a:extLst>
          </p:cNvPr>
          <p:cNvSpPr>
            <a:spLocks noGrp="1"/>
          </p:cNvSpPr>
          <p:nvPr>
            <p:ph type="title"/>
          </p:nvPr>
        </p:nvSpPr>
        <p:spPr>
          <a:xfrm>
            <a:off x="525453" y="69070"/>
            <a:ext cx="5124025" cy="1325563"/>
          </a:xfrm>
        </p:spPr>
        <p:txBody>
          <a:bodyPr/>
          <a:lstStyle/>
          <a:p>
            <a:r>
              <a:rPr lang="ru-RU" dirty="0"/>
              <a:t>Разработка модели</a:t>
            </a:r>
          </a:p>
        </p:txBody>
      </p:sp>
      <p:sp>
        <p:nvSpPr>
          <p:cNvPr id="5" name="TextBox 4">
            <a:extLst>
              <a:ext uri="{FF2B5EF4-FFF2-40B4-BE49-F238E27FC236}">
                <a16:creationId xmlns:a16="http://schemas.microsoft.com/office/drawing/2014/main" id="{EE80AA5B-8713-49E0-A272-1FA64B18606E}"/>
              </a:ext>
            </a:extLst>
          </p:cNvPr>
          <p:cNvSpPr txBox="1"/>
          <p:nvPr/>
        </p:nvSpPr>
        <p:spPr>
          <a:xfrm>
            <a:off x="11041053" y="6195173"/>
            <a:ext cx="783393" cy="369332"/>
          </a:xfrm>
          <a:prstGeom prst="rect">
            <a:avLst/>
          </a:prstGeom>
          <a:noFill/>
        </p:spPr>
        <p:txBody>
          <a:bodyPr wrap="square" rtlCol="0">
            <a:spAutoFit/>
          </a:bodyPr>
          <a:lstStyle/>
          <a:p>
            <a:pPr algn="r"/>
            <a:r>
              <a:rPr lang="en-US" dirty="0"/>
              <a:t>4/24</a:t>
            </a:r>
            <a:endParaRPr lang="ru-RU" dirty="0"/>
          </a:p>
        </p:txBody>
      </p:sp>
      <p:sp>
        <p:nvSpPr>
          <p:cNvPr id="10" name="TextBox 9">
            <a:extLst>
              <a:ext uri="{FF2B5EF4-FFF2-40B4-BE49-F238E27FC236}">
                <a16:creationId xmlns:a16="http://schemas.microsoft.com/office/drawing/2014/main" id="{68B0CAA1-942E-4A66-981A-1D44B4C2F69A}"/>
              </a:ext>
            </a:extLst>
          </p:cNvPr>
          <p:cNvSpPr txBox="1"/>
          <p:nvPr/>
        </p:nvSpPr>
        <p:spPr>
          <a:xfrm>
            <a:off x="601168" y="1266531"/>
            <a:ext cx="2718627" cy="506292"/>
          </a:xfrm>
          <a:prstGeom prst="rect">
            <a:avLst/>
          </a:prstGeom>
          <a:noFill/>
        </p:spPr>
        <p:txBody>
          <a:bodyPr wrap="square">
            <a:spAutoFit/>
          </a:bodyPr>
          <a:lstStyle/>
          <a:p>
            <a:pPr>
              <a:lnSpc>
                <a:spcPct val="150000"/>
              </a:lnSpc>
            </a:pPr>
            <a:r>
              <a:rPr lang="ru-RU" sz="2000" dirty="0"/>
              <a:t>Модель </a:t>
            </a:r>
            <a:r>
              <a:rPr lang="en-US" sz="2000" dirty="0"/>
              <a:t>“</a:t>
            </a:r>
            <a:r>
              <a:rPr lang="ru-RU" sz="2000" dirty="0"/>
              <a:t>Треугольник</a:t>
            </a:r>
            <a:r>
              <a:rPr lang="en-US" sz="2000" dirty="0"/>
              <a:t>”</a:t>
            </a:r>
          </a:p>
        </p:txBody>
      </p:sp>
      <p:pic>
        <p:nvPicPr>
          <p:cNvPr id="2050" name="Picture 2">
            <a:extLst>
              <a:ext uri="{FF2B5EF4-FFF2-40B4-BE49-F238E27FC236}">
                <a16:creationId xmlns:a16="http://schemas.microsoft.com/office/drawing/2014/main" id="{830DF7E1-E107-4EAF-A71D-85690A8C5E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42272" y="247504"/>
            <a:ext cx="2982517" cy="203805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AF6D319-6390-44AC-AA3D-9E5D23EA5DD5}"/>
              </a:ext>
            </a:extLst>
          </p:cNvPr>
          <p:cNvSpPr txBox="1"/>
          <p:nvPr/>
        </p:nvSpPr>
        <p:spPr>
          <a:xfrm>
            <a:off x="601169" y="1795499"/>
            <a:ext cx="8216676" cy="646331"/>
          </a:xfrm>
          <a:prstGeom prst="rect">
            <a:avLst/>
          </a:prstGeom>
          <a:noFill/>
        </p:spPr>
        <p:txBody>
          <a:bodyPr wrap="square">
            <a:spAutoFit/>
          </a:bodyPr>
          <a:lstStyle/>
          <a:p>
            <a:r>
              <a:rPr lang="ru-RU" dirty="0"/>
              <a:t>Модель решает бинарную задачу классификации: определение принадлежности точки с координатами (x, y) заданной геометрической области - треугольнику.</a:t>
            </a:r>
          </a:p>
        </p:txBody>
      </p:sp>
      <p:sp>
        <p:nvSpPr>
          <p:cNvPr id="19" name="TextBox 18">
            <a:extLst>
              <a:ext uri="{FF2B5EF4-FFF2-40B4-BE49-F238E27FC236}">
                <a16:creationId xmlns:a16="http://schemas.microsoft.com/office/drawing/2014/main" id="{7D2F4B8A-54E6-43EC-965B-753A3125DCEE}"/>
              </a:ext>
            </a:extLst>
          </p:cNvPr>
          <p:cNvSpPr txBox="1"/>
          <p:nvPr/>
        </p:nvSpPr>
        <p:spPr>
          <a:xfrm>
            <a:off x="9414036" y="2257164"/>
            <a:ext cx="2223389" cy="369332"/>
          </a:xfrm>
          <a:prstGeom prst="rect">
            <a:avLst/>
          </a:prstGeom>
          <a:noFill/>
        </p:spPr>
        <p:txBody>
          <a:bodyPr wrap="square">
            <a:spAutoFit/>
          </a:bodyPr>
          <a:lstStyle/>
          <a:p>
            <a:r>
              <a:rPr lang="ru-RU" dirty="0"/>
              <a:t>Архитектура модели</a:t>
            </a:r>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21EDD511-C7FA-4589-B07F-76FBAABC0951}"/>
                  </a:ext>
                </a:extLst>
              </p:cNvPr>
              <p:cNvSpPr txBox="1"/>
              <p:nvPr/>
            </p:nvSpPr>
            <p:spPr>
              <a:xfrm>
                <a:off x="526910" y="4096842"/>
                <a:ext cx="437252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sz="2000" i="1" smtClean="0">
                          <a:latin typeface="Cambria Math" panose="02040503050406030204" pitchFamily="18" charset="0"/>
                        </a:rPr>
                        <m:t>𝜎</m:t>
                      </m:r>
                      <m:d>
                        <m:dPr>
                          <m:ctrlPr>
                            <a:rPr lang="ru-RU" sz="2000" i="1" smtClean="0">
                              <a:solidFill>
                                <a:schemeClr val="tx1"/>
                              </a:solidFill>
                              <a:latin typeface="Cambria Math" panose="02040503050406030204" pitchFamily="18" charset="0"/>
                            </a:rPr>
                          </m:ctrlPr>
                        </m:dPr>
                        <m:e>
                          <m:sSub>
                            <m:sSubPr>
                              <m:ctrlPr>
                                <a:rPr lang="ru-RU" sz="2000" i="1">
                                  <a:solidFill>
                                    <a:schemeClr val="tx1"/>
                                  </a:solidFill>
                                  <a:latin typeface="Cambria Math" panose="02040503050406030204" pitchFamily="18" charset="0"/>
                                </a:rPr>
                              </m:ctrlPr>
                            </m:sSubPr>
                            <m:e>
                              <m:r>
                                <a:rPr lang="ru-RU" sz="2000" i="1">
                                  <a:solidFill>
                                    <a:schemeClr val="tx1"/>
                                  </a:solidFill>
                                  <a:latin typeface="Cambria Math" panose="02040503050406030204" pitchFamily="18" charset="0"/>
                                </a:rPr>
                                <m:t>𝑤</m:t>
                              </m:r>
                            </m:e>
                            <m:sub>
                              <m:r>
                                <a:rPr lang="ru-RU" sz="2000" i="0">
                                  <a:solidFill>
                                    <a:schemeClr val="tx1"/>
                                  </a:solidFill>
                                  <a:latin typeface="Cambria Math" panose="02040503050406030204" pitchFamily="18" charset="0"/>
                                </a:rPr>
                                <m:t>1</m:t>
                              </m:r>
                            </m:sub>
                          </m:sSub>
                          <m:sSub>
                            <m:sSubPr>
                              <m:ctrlPr>
                                <a:rPr lang="ru-RU" sz="2000" i="1">
                                  <a:solidFill>
                                    <a:schemeClr val="tx1"/>
                                  </a:solidFill>
                                  <a:latin typeface="Cambria Math" panose="02040503050406030204" pitchFamily="18" charset="0"/>
                                </a:rPr>
                              </m:ctrlPr>
                            </m:sSubPr>
                            <m:e>
                              <m:r>
                                <a:rPr lang="ru-RU" sz="2000" i="1">
                                  <a:solidFill>
                                    <a:schemeClr val="tx1"/>
                                  </a:solidFill>
                                  <a:latin typeface="Cambria Math" panose="02040503050406030204" pitchFamily="18" charset="0"/>
                                </a:rPr>
                                <m:t>𝑎</m:t>
                              </m:r>
                            </m:e>
                            <m:sub>
                              <m:r>
                                <a:rPr lang="ru-RU" sz="2000" i="0">
                                  <a:solidFill>
                                    <a:schemeClr val="tx1"/>
                                  </a:solidFill>
                                  <a:latin typeface="Cambria Math" panose="02040503050406030204" pitchFamily="18" charset="0"/>
                                </a:rPr>
                                <m:t>1</m:t>
                              </m:r>
                            </m:sub>
                          </m:sSub>
                          <m:r>
                            <a:rPr lang="ru-RU" sz="2000" i="0">
                              <a:solidFill>
                                <a:schemeClr val="tx1"/>
                              </a:solidFill>
                              <a:latin typeface="Cambria Math" panose="02040503050406030204" pitchFamily="18" charset="0"/>
                            </a:rPr>
                            <m:t>+</m:t>
                          </m:r>
                          <m:sSub>
                            <m:sSubPr>
                              <m:ctrlPr>
                                <a:rPr lang="ru-RU" sz="2000" i="1">
                                  <a:solidFill>
                                    <a:schemeClr val="tx1"/>
                                  </a:solidFill>
                                  <a:latin typeface="Cambria Math" panose="02040503050406030204" pitchFamily="18" charset="0"/>
                                </a:rPr>
                              </m:ctrlPr>
                            </m:sSubPr>
                            <m:e>
                              <m:r>
                                <a:rPr lang="ru-RU" sz="2000" i="1">
                                  <a:solidFill>
                                    <a:schemeClr val="tx1"/>
                                  </a:solidFill>
                                  <a:latin typeface="Cambria Math" panose="02040503050406030204" pitchFamily="18" charset="0"/>
                                </a:rPr>
                                <m:t>𝑤</m:t>
                              </m:r>
                            </m:e>
                            <m:sub>
                              <m:r>
                                <a:rPr lang="ru-RU" sz="2000" i="0">
                                  <a:solidFill>
                                    <a:schemeClr val="tx1"/>
                                  </a:solidFill>
                                  <a:latin typeface="Cambria Math" panose="02040503050406030204" pitchFamily="18" charset="0"/>
                                </a:rPr>
                                <m:t>2</m:t>
                              </m:r>
                            </m:sub>
                          </m:sSub>
                          <m:sSub>
                            <m:sSubPr>
                              <m:ctrlPr>
                                <a:rPr lang="ru-RU" sz="2000" i="1">
                                  <a:solidFill>
                                    <a:schemeClr val="tx1"/>
                                  </a:solidFill>
                                  <a:latin typeface="Cambria Math" panose="02040503050406030204" pitchFamily="18" charset="0"/>
                                </a:rPr>
                              </m:ctrlPr>
                            </m:sSubPr>
                            <m:e>
                              <m:r>
                                <a:rPr lang="ru-RU" sz="2000" i="1">
                                  <a:solidFill>
                                    <a:schemeClr val="tx1"/>
                                  </a:solidFill>
                                  <a:latin typeface="Cambria Math" panose="02040503050406030204" pitchFamily="18" charset="0"/>
                                </a:rPr>
                                <m:t>𝑎</m:t>
                              </m:r>
                            </m:e>
                            <m:sub>
                              <m:r>
                                <a:rPr lang="ru-RU" sz="2000" i="0">
                                  <a:solidFill>
                                    <a:schemeClr val="tx1"/>
                                  </a:solidFill>
                                  <a:latin typeface="Cambria Math" panose="02040503050406030204" pitchFamily="18" charset="0"/>
                                </a:rPr>
                                <m:t>2</m:t>
                              </m:r>
                            </m:sub>
                          </m:sSub>
                          <m:r>
                            <a:rPr lang="ru-RU" sz="2000" i="0">
                              <a:solidFill>
                                <a:schemeClr val="tx1"/>
                              </a:solidFill>
                              <a:latin typeface="Cambria Math" panose="02040503050406030204" pitchFamily="18" charset="0"/>
                            </a:rPr>
                            <m:t>+…+</m:t>
                          </m:r>
                          <m:sSub>
                            <m:sSubPr>
                              <m:ctrlPr>
                                <a:rPr lang="ru-RU" sz="2000" i="1">
                                  <a:solidFill>
                                    <a:schemeClr val="tx1"/>
                                  </a:solidFill>
                                  <a:latin typeface="Cambria Math" panose="02040503050406030204" pitchFamily="18" charset="0"/>
                                </a:rPr>
                              </m:ctrlPr>
                            </m:sSubPr>
                            <m:e>
                              <m:r>
                                <a:rPr lang="ru-RU" sz="2000" i="1">
                                  <a:solidFill>
                                    <a:schemeClr val="tx1"/>
                                  </a:solidFill>
                                  <a:latin typeface="Cambria Math" panose="02040503050406030204" pitchFamily="18" charset="0"/>
                                </a:rPr>
                                <m:t>𝑤</m:t>
                              </m:r>
                            </m:e>
                            <m:sub>
                              <m:r>
                                <a:rPr lang="ru-RU" sz="2000" i="1">
                                  <a:solidFill>
                                    <a:schemeClr val="tx1"/>
                                  </a:solidFill>
                                  <a:latin typeface="Cambria Math" panose="02040503050406030204" pitchFamily="18" charset="0"/>
                                </a:rPr>
                                <m:t>𝑛</m:t>
                              </m:r>
                            </m:sub>
                          </m:sSub>
                          <m:sSub>
                            <m:sSubPr>
                              <m:ctrlPr>
                                <a:rPr lang="ru-RU" sz="2000" i="1">
                                  <a:solidFill>
                                    <a:schemeClr val="tx1"/>
                                  </a:solidFill>
                                  <a:latin typeface="Cambria Math" panose="02040503050406030204" pitchFamily="18" charset="0"/>
                                </a:rPr>
                              </m:ctrlPr>
                            </m:sSubPr>
                            <m:e>
                              <m:r>
                                <a:rPr lang="ru-RU" sz="2000" i="1">
                                  <a:solidFill>
                                    <a:schemeClr val="tx1"/>
                                  </a:solidFill>
                                  <a:latin typeface="Cambria Math" panose="02040503050406030204" pitchFamily="18" charset="0"/>
                                </a:rPr>
                                <m:t>𝑎</m:t>
                              </m:r>
                            </m:e>
                            <m:sub>
                              <m:r>
                                <a:rPr lang="ru-RU" sz="2000" i="1">
                                  <a:solidFill>
                                    <a:schemeClr val="tx1"/>
                                  </a:solidFill>
                                  <a:latin typeface="Cambria Math" panose="02040503050406030204" pitchFamily="18" charset="0"/>
                                </a:rPr>
                                <m:t>𝑛</m:t>
                              </m:r>
                            </m:sub>
                          </m:sSub>
                          <m:r>
                            <a:rPr lang="ru-RU" sz="2000" i="0">
                              <a:solidFill>
                                <a:schemeClr val="tx1"/>
                              </a:solidFill>
                              <a:latin typeface="Cambria Math" panose="02040503050406030204" pitchFamily="18" charset="0"/>
                            </a:rPr>
                            <m:t>+</m:t>
                          </m:r>
                          <m:r>
                            <a:rPr lang="ru-RU" sz="2000" i="1">
                              <a:solidFill>
                                <a:schemeClr val="tx1"/>
                              </a:solidFill>
                              <a:latin typeface="Cambria Math" panose="02040503050406030204" pitchFamily="18" charset="0"/>
                            </a:rPr>
                            <m:t>𝑏</m:t>
                          </m:r>
                        </m:e>
                      </m:d>
                      <m:r>
                        <a:rPr lang="ru-RU" sz="2000" i="0">
                          <a:latin typeface="Cambria Math" panose="02040503050406030204" pitchFamily="18" charset="0"/>
                        </a:rPr>
                        <m:t>=</m:t>
                      </m:r>
                      <m:r>
                        <a:rPr lang="ru-RU" sz="2000" i="1">
                          <a:latin typeface="Cambria Math" panose="02040503050406030204" pitchFamily="18" charset="0"/>
                        </a:rPr>
                        <m:t>𝑎</m:t>
                      </m:r>
                    </m:oMath>
                  </m:oMathPara>
                </a14:m>
                <a:endParaRPr lang="ru-RU" sz="2000" dirty="0"/>
              </a:p>
            </p:txBody>
          </p:sp>
        </mc:Choice>
        <mc:Fallback>
          <p:sp>
            <p:nvSpPr>
              <p:cNvPr id="24" name="TextBox 23">
                <a:extLst>
                  <a:ext uri="{FF2B5EF4-FFF2-40B4-BE49-F238E27FC236}">
                    <a16:creationId xmlns:a16="http://schemas.microsoft.com/office/drawing/2014/main" id="{21EDD511-C7FA-4589-B07F-76FBAABC0951}"/>
                  </a:ext>
                </a:extLst>
              </p:cNvPr>
              <p:cNvSpPr txBox="1">
                <a:spLocks noRot="1" noChangeAspect="1" noMove="1" noResize="1" noEditPoints="1" noAdjustHandles="1" noChangeArrowheads="1" noChangeShapeType="1" noTextEdit="1"/>
              </p:cNvSpPr>
              <p:nvPr/>
            </p:nvSpPr>
            <p:spPr>
              <a:xfrm>
                <a:off x="526910" y="4096842"/>
                <a:ext cx="4372520" cy="400110"/>
              </a:xfrm>
              <a:prstGeom prst="rect">
                <a:avLst/>
              </a:prstGeom>
              <a:blipFill>
                <a:blip r:embed="rId3"/>
                <a:stretch>
                  <a:fillRect/>
                </a:stretch>
              </a:blipFill>
            </p:spPr>
            <p:txBody>
              <a:bodyPr/>
              <a:lstStyle/>
              <a:p>
                <a:r>
                  <a:rPr lang="ru-RU">
                    <a:noFill/>
                  </a:rPr>
                  <a:t> </a:t>
                </a:r>
              </a:p>
            </p:txBody>
          </p:sp>
        </mc:Fallback>
      </mc:AlternateContent>
      <p:sp>
        <p:nvSpPr>
          <p:cNvPr id="26" name="TextBox 25">
            <a:extLst>
              <a:ext uri="{FF2B5EF4-FFF2-40B4-BE49-F238E27FC236}">
                <a16:creationId xmlns:a16="http://schemas.microsoft.com/office/drawing/2014/main" id="{FAAC08E4-8732-4D5D-83D6-32DA939B6B98}"/>
              </a:ext>
            </a:extLst>
          </p:cNvPr>
          <p:cNvSpPr txBox="1"/>
          <p:nvPr/>
        </p:nvSpPr>
        <p:spPr>
          <a:xfrm>
            <a:off x="602626" y="3098386"/>
            <a:ext cx="5589960" cy="923330"/>
          </a:xfrm>
          <a:prstGeom prst="rect">
            <a:avLst/>
          </a:prstGeom>
          <a:noFill/>
        </p:spPr>
        <p:txBody>
          <a:bodyPr wrap="square">
            <a:spAutoFit/>
          </a:bodyPr>
          <a:lstStyle/>
          <a:p>
            <a:r>
              <a:rPr lang="ru-RU" dirty="0"/>
              <a:t>В общем случае получение значения активации нейрона на каждом слое </a:t>
            </a:r>
            <a:r>
              <a:rPr lang="ru-RU" dirty="0" err="1"/>
              <a:t>полносвязной</a:t>
            </a:r>
            <a:r>
              <a:rPr lang="ru-RU" dirty="0"/>
              <a:t> сети можно описать следующим уравнением:</a:t>
            </a:r>
          </a:p>
        </p:txBody>
      </p: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83A6727D-D54C-4405-822F-6A33FE9EE593}"/>
                  </a:ext>
                </a:extLst>
              </p:cNvPr>
              <p:cNvSpPr txBox="1"/>
              <p:nvPr/>
            </p:nvSpPr>
            <p:spPr>
              <a:xfrm>
                <a:off x="602626" y="4660302"/>
                <a:ext cx="5017966" cy="1477328"/>
              </a:xfrm>
              <a:prstGeom prst="rect">
                <a:avLst/>
              </a:prstGeom>
              <a:noFill/>
            </p:spPr>
            <p:txBody>
              <a:bodyPr wrap="square">
                <a:spAutoFit/>
              </a:bodyPr>
              <a:lstStyle/>
              <a:p>
                <a14:m>
                  <m:oMath xmlns:m="http://schemas.openxmlformats.org/officeDocument/2006/math">
                    <m:r>
                      <a:rPr lang="ru-RU" i="1" smtClean="0">
                        <a:latin typeface="Cambria Math" panose="02040503050406030204" pitchFamily="18" charset="0"/>
                      </a:rPr>
                      <m:t>𝜎</m:t>
                    </m:r>
                  </m:oMath>
                </a14:m>
                <a:r>
                  <a:rPr lang="ru-RU" dirty="0"/>
                  <a:t> – функция активации;</a:t>
                </a:r>
              </a:p>
              <a:p>
                <a14:m>
                  <m:oMath xmlns:m="http://schemas.openxmlformats.org/officeDocument/2006/math">
                    <m:sSub>
                      <m:sSubPr>
                        <m:ctrlPr>
                          <a:rPr lang="ru-RU" i="1" smtClean="0">
                            <a:solidFill>
                              <a:schemeClr val="tx1"/>
                            </a:solidFill>
                            <a:latin typeface="Cambria Math" panose="02040503050406030204" pitchFamily="18" charset="0"/>
                          </a:rPr>
                        </m:ctrlPr>
                      </m:sSubPr>
                      <m:e>
                        <m:r>
                          <a:rPr lang="ru-RU" i="1">
                            <a:solidFill>
                              <a:schemeClr val="tx1"/>
                            </a:solidFill>
                            <a:latin typeface="Cambria Math" panose="02040503050406030204" pitchFamily="18" charset="0"/>
                          </a:rPr>
                          <m:t>𝑤</m:t>
                        </m:r>
                      </m:e>
                      <m:sub>
                        <m:r>
                          <a:rPr lang="ru-RU" i="1">
                            <a:solidFill>
                              <a:schemeClr val="tx1"/>
                            </a:solidFill>
                            <a:latin typeface="Cambria Math" panose="02040503050406030204" pitchFamily="18" charset="0"/>
                          </a:rPr>
                          <m:t>𝑛</m:t>
                        </m:r>
                      </m:sub>
                    </m:sSub>
                  </m:oMath>
                </a14:m>
                <a:r>
                  <a:rPr lang="ru-RU" dirty="0"/>
                  <a:t> – вес n-го нейрона прошлого слоя;</a:t>
                </a:r>
              </a:p>
              <a:p>
                <a14:m>
                  <m:oMath xmlns:m="http://schemas.openxmlformats.org/officeDocument/2006/math">
                    <m:sSub>
                      <m:sSubPr>
                        <m:ctrlPr>
                          <a:rPr lang="ru-RU" i="1" smtClean="0">
                            <a:solidFill>
                              <a:schemeClr val="tx1"/>
                            </a:solidFill>
                            <a:latin typeface="Cambria Math" panose="02040503050406030204" pitchFamily="18" charset="0"/>
                          </a:rPr>
                        </m:ctrlPr>
                      </m:sSubPr>
                      <m:e>
                        <m:r>
                          <a:rPr lang="ru-RU" i="1">
                            <a:solidFill>
                              <a:schemeClr val="tx1"/>
                            </a:solidFill>
                            <a:latin typeface="Cambria Math" panose="02040503050406030204" pitchFamily="18" charset="0"/>
                          </a:rPr>
                          <m:t>𝑎</m:t>
                        </m:r>
                      </m:e>
                      <m:sub>
                        <m:r>
                          <a:rPr lang="ru-RU" i="1">
                            <a:solidFill>
                              <a:schemeClr val="tx1"/>
                            </a:solidFill>
                            <a:latin typeface="Cambria Math" panose="02040503050406030204" pitchFamily="18" charset="0"/>
                          </a:rPr>
                          <m:t>𝑛</m:t>
                        </m:r>
                      </m:sub>
                    </m:sSub>
                  </m:oMath>
                </a14:m>
                <a:r>
                  <a:rPr lang="ru-RU" dirty="0"/>
                  <a:t>– активация нейрона прошлого слоя;</a:t>
                </a:r>
              </a:p>
              <a:p>
                <a14:m>
                  <m:oMath xmlns:m="http://schemas.openxmlformats.org/officeDocument/2006/math">
                    <m:r>
                      <a:rPr lang="ru-RU" i="1" smtClean="0">
                        <a:solidFill>
                          <a:schemeClr val="tx1"/>
                        </a:solidFill>
                        <a:latin typeface="Cambria Math" panose="02040503050406030204" pitchFamily="18" charset="0"/>
                      </a:rPr>
                      <m:t>𝑏</m:t>
                    </m:r>
                  </m:oMath>
                </a14:m>
                <a:r>
                  <a:rPr lang="ru-RU" dirty="0"/>
                  <a:t> – смещение;</a:t>
                </a:r>
              </a:p>
              <a:p>
                <a14:m>
                  <m:oMath xmlns:m="http://schemas.openxmlformats.org/officeDocument/2006/math">
                    <m:r>
                      <a:rPr lang="ru-RU" i="1" smtClean="0">
                        <a:latin typeface="Cambria Math" panose="02040503050406030204" pitchFamily="18" charset="0"/>
                      </a:rPr>
                      <m:t>𝑎</m:t>
                    </m:r>
                  </m:oMath>
                </a14:m>
                <a:r>
                  <a:rPr lang="ru-RU" dirty="0"/>
                  <a:t> – новое значение активации нейрона.</a:t>
                </a:r>
              </a:p>
            </p:txBody>
          </p:sp>
        </mc:Choice>
        <mc:Fallback>
          <p:sp>
            <p:nvSpPr>
              <p:cNvPr id="28" name="TextBox 27">
                <a:extLst>
                  <a:ext uri="{FF2B5EF4-FFF2-40B4-BE49-F238E27FC236}">
                    <a16:creationId xmlns:a16="http://schemas.microsoft.com/office/drawing/2014/main" id="{83A6727D-D54C-4405-822F-6A33FE9EE593}"/>
                  </a:ext>
                </a:extLst>
              </p:cNvPr>
              <p:cNvSpPr txBox="1">
                <a:spLocks noRot="1" noChangeAspect="1" noMove="1" noResize="1" noEditPoints="1" noAdjustHandles="1" noChangeArrowheads="1" noChangeShapeType="1" noTextEdit="1"/>
              </p:cNvSpPr>
              <p:nvPr/>
            </p:nvSpPr>
            <p:spPr>
              <a:xfrm>
                <a:off x="602626" y="4660302"/>
                <a:ext cx="5017966" cy="1477328"/>
              </a:xfrm>
              <a:prstGeom prst="rect">
                <a:avLst/>
              </a:prstGeom>
              <a:blipFill>
                <a:blip r:embed="rId4"/>
                <a:stretch>
                  <a:fillRect t="-2058" b="-5350"/>
                </a:stretch>
              </a:blipFill>
            </p:spPr>
            <p:txBody>
              <a:bodyPr/>
              <a:lstStyle/>
              <a:p>
                <a:r>
                  <a:rPr lang="ru-RU">
                    <a:noFill/>
                  </a:rPr>
                  <a:t> </a:t>
                </a:r>
              </a:p>
            </p:txBody>
          </p:sp>
        </mc:Fallback>
      </mc:AlternateContent>
      <p:sp>
        <p:nvSpPr>
          <p:cNvPr id="30" name="TextBox 29">
            <a:extLst>
              <a:ext uri="{FF2B5EF4-FFF2-40B4-BE49-F238E27FC236}">
                <a16:creationId xmlns:a16="http://schemas.microsoft.com/office/drawing/2014/main" id="{76DD5006-1220-492A-8277-7B32BA85729A}"/>
              </a:ext>
            </a:extLst>
          </p:cNvPr>
          <p:cNvSpPr txBox="1"/>
          <p:nvPr/>
        </p:nvSpPr>
        <p:spPr>
          <a:xfrm>
            <a:off x="4710964" y="4140205"/>
            <a:ext cx="783174" cy="369332"/>
          </a:xfrm>
          <a:prstGeom prst="rect">
            <a:avLst/>
          </a:prstGeom>
          <a:noFill/>
        </p:spPr>
        <p:txBody>
          <a:bodyPr wrap="square">
            <a:spAutoFit/>
          </a:bodyPr>
          <a:lstStyle/>
          <a:p>
            <a:r>
              <a:rPr lang="ru-RU" dirty="0"/>
              <a:t>, где</a:t>
            </a:r>
          </a:p>
        </p:txBody>
      </p:sp>
      <p:sp>
        <p:nvSpPr>
          <p:cNvPr id="34" name="TextBox 33">
            <a:extLst>
              <a:ext uri="{FF2B5EF4-FFF2-40B4-BE49-F238E27FC236}">
                <a16:creationId xmlns:a16="http://schemas.microsoft.com/office/drawing/2014/main" id="{FAEF016D-BD5A-4DD8-B05D-91ADFCDF0A26}"/>
              </a:ext>
            </a:extLst>
          </p:cNvPr>
          <p:cNvSpPr txBox="1"/>
          <p:nvPr/>
        </p:nvSpPr>
        <p:spPr>
          <a:xfrm>
            <a:off x="6192586" y="3098386"/>
            <a:ext cx="3811275" cy="646331"/>
          </a:xfrm>
          <a:prstGeom prst="rect">
            <a:avLst/>
          </a:prstGeom>
          <a:noFill/>
        </p:spPr>
        <p:txBody>
          <a:bodyPr wrap="square">
            <a:spAutoFit/>
          </a:bodyPr>
          <a:lstStyle/>
          <a:p>
            <a:r>
              <a:rPr lang="ru-RU" dirty="0"/>
              <a:t>Вспомним как выглядит уравнение линии на двумерной плоскости:</a:t>
            </a:r>
          </a:p>
        </p:txBody>
      </p: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259D429E-D8F3-41C6-9694-2FF5B113894D}"/>
                  </a:ext>
                </a:extLst>
              </p:cNvPr>
              <p:cNvSpPr txBox="1"/>
              <p:nvPr/>
            </p:nvSpPr>
            <p:spPr>
              <a:xfrm>
                <a:off x="6788900" y="3867132"/>
                <a:ext cx="205012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sz="2000" i="1" smtClean="0">
                          <a:latin typeface="Cambria Math" panose="02040503050406030204" pitchFamily="18" charset="0"/>
                        </a:rPr>
                        <m:t>𝑎𝑥</m:t>
                      </m:r>
                      <m:r>
                        <a:rPr lang="ru-RU" sz="2000" i="0">
                          <a:latin typeface="Cambria Math" panose="02040503050406030204" pitchFamily="18" charset="0"/>
                        </a:rPr>
                        <m:t>+</m:t>
                      </m:r>
                      <m:r>
                        <a:rPr lang="ru-RU" sz="2000" i="1">
                          <a:latin typeface="Cambria Math" panose="02040503050406030204" pitchFamily="18" charset="0"/>
                        </a:rPr>
                        <m:t>𝑏𝑦</m:t>
                      </m:r>
                      <m:r>
                        <a:rPr lang="ru-RU" sz="2000" i="0">
                          <a:latin typeface="Cambria Math" panose="02040503050406030204" pitchFamily="18" charset="0"/>
                        </a:rPr>
                        <m:t>+</m:t>
                      </m:r>
                      <m:r>
                        <a:rPr lang="ru-RU" sz="2000" i="1">
                          <a:latin typeface="Cambria Math" panose="02040503050406030204" pitchFamily="18" charset="0"/>
                        </a:rPr>
                        <m:t>𝑐</m:t>
                      </m:r>
                      <m:r>
                        <a:rPr lang="ru-RU" sz="2000" i="0">
                          <a:latin typeface="Cambria Math" panose="02040503050406030204" pitchFamily="18" charset="0"/>
                        </a:rPr>
                        <m:t>=0</m:t>
                      </m:r>
                    </m:oMath>
                  </m:oMathPara>
                </a14:m>
                <a:endParaRPr lang="ru-RU" sz="2000" dirty="0"/>
              </a:p>
            </p:txBody>
          </p:sp>
        </mc:Choice>
        <mc:Fallback>
          <p:sp>
            <p:nvSpPr>
              <p:cNvPr id="36" name="TextBox 35">
                <a:extLst>
                  <a:ext uri="{FF2B5EF4-FFF2-40B4-BE49-F238E27FC236}">
                    <a16:creationId xmlns:a16="http://schemas.microsoft.com/office/drawing/2014/main" id="{259D429E-D8F3-41C6-9694-2FF5B113894D}"/>
                  </a:ext>
                </a:extLst>
              </p:cNvPr>
              <p:cNvSpPr txBox="1">
                <a:spLocks noRot="1" noChangeAspect="1" noMove="1" noResize="1" noEditPoints="1" noAdjustHandles="1" noChangeArrowheads="1" noChangeShapeType="1" noTextEdit="1"/>
              </p:cNvSpPr>
              <p:nvPr/>
            </p:nvSpPr>
            <p:spPr>
              <a:xfrm>
                <a:off x="6788900" y="3867132"/>
                <a:ext cx="2050120" cy="400110"/>
              </a:xfrm>
              <a:prstGeom prst="rect">
                <a:avLst/>
              </a:prstGeom>
              <a:blipFill>
                <a:blip r:embed="rId5"/>
                <a:stretch>
                  <a:fillRect b="-13636"/>
                </a:stretch>
              </a:blipFill>
            </p:spPr>
            <p:txBody>
              <a:bodyPr/>
              <a:lstStyle/>
              <a:p>
                <a:r>
                  <a:rPr lang="ru-RU">
                    <a:noFill/>
                  </a:rPr>
                  <a:t> </a:t>
                </a:r>
              </a:p>
            </p:txBody>
          </p:sp>
        </mc:Fallback>
      </mc:AlternateContent>
      <p:sp>
        <p:nvSpPr>
          <p:cNvPr id="38" name="TextBox 37">
            <a:extLst>
              <a:ext uri="{FF2B5EF4-FFF2-40B4-BE49-F238E27FC236}">
                <a16:creationId xmlns:a16="http://schemas.microsoft.com/office/drawing/2014/main" id="{055EA388-E568-4AE1-8556-161E176F086D}"/>
              </a:ext>
            </a:extLst>
          </p:cNvPr>
          <p:cNvSpPr txBox="1"/>
          <p:nvPr/>
        </p:nvSpPr>
        <p:spPr>
          <a:xfrm>
            <a:off x="6235843" y="4310137"/>
            <a:ext cx="4534933" cy="646331"/>
          </a:xfrm>
          <a:prstGeom prst="rect">
            <a:avLst/>
          </a:prstGeom>
          <a:noFill/>
        </p:spPr>
        <p:txBody>
          <a:bodyPr wrap="square">
            <a:spAutoFit/>
          </a:bodyPr>
          <a:lstStyle/>
          <a:p>
            <a:r>
              <a:rPr lang="ru-RU" dirty="0"/>
              <a:t>Преобразуем левое уравнение к уравнению линии:</a:t>
            </a:r>
          </a:p>
        </p:txBody>
      </p:sp>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0D0474D4-D1A4-4A5A-B697-FBCCD68AC40C}"/>
                  </a:ext>
                </a:extLst>
              </p:cNvPr>
              <p:cNvSpPr txBox="1"/>
              <p:nvPr/>
            </p:nvSpPr>
            <p:spPr>
              <a:xfrm>
                <a:off x="6660767" y="4998667"/>
                <a:ext cx="264587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2000" i="1" smtClean="0">
                              <a:solidFill>
                                <a:srgbClr val="836967"/>
                              </a:solidFill>
                              <a:latin typeface="Cambria Math" panose="02040503050406030204" pitchFamily="18" charset="0"/>
                            </a:rPr>
                          </m:ctrlPr>
                        </m:sSubPr>
                        <m:e>
                          <m:r>
                            <a:rPr lang="ru-RU" sz="2000" i="1">
                              <a:latin typeface="Cambria Math" panose="02040503050406030204" pitchFamily="18" charset="0"/>
                            </a:rPr>
                            <m:t>𝑤</m:t>
                          </m:r>
                        </m:e>
                        <m:sub>
                          <m:r>
                            <a:rPr lang="ru-RU" sz="2000" i="0">
                              <a:latin typeface="Cambria Math" panose="02040503050406030204" pitchFamily="18" charset="0"/>
                            </a:rPr>
                            <m:t>1</m:t>
                          </m:r>
                        </m:sub>
                      </m:sSub>
                      <m:sSub>
                        <m:sSubPr>
                          <m:ctrlPr>
                            <a:rPr lang="ru-RU" sz="2000" i="1">
                              <a:solidFill>
                                <a:srgbClr val="836967"/>
                              </a:solidFill>
                              <a:latin typeface="Cambria Math" panose="02040503050406030204" pitchFamily="18" charset="0"/>
                            </a:rPr>
                          </m:ctrlPr>
                        </m:sSubPr>
                        <m:e>
                          <m:r>
                            <a:rPr lang="ru-RU" sz="2000" i="1">
                              <a:latin typeface="Cambria Math" panose="02040503050406030204" pitchFamily="18" charset="0"/>
                            </a:rPr>
                            <m:t>𝑎</m:t>
                          </m:r>
                        </m:e>
                        <m:sub>
                          <m:r>
                            <a:rPr lang="ru-RU" sz="2000" i="0">
                              <a:latin typeface="Cambria Math" panose="02040503050406030204" pitchFamily="18" charset="0"/>
                            </a:rPr>
                            <m:t>1</m:t>
                          </m:r>
                        </m:sub>
                      </m:sSub>
                      <m:r>
                        <a:rPr lang="ru-RU" sz="2000" i="0">
                          <a:latin typeface="Cambria Math" panose="02040503050406030204" pitchFamily="18" charset="0"/>
                        </a:rPr>
                        <m:t>+</m:t>
                      </m:r>
                      <m:sSub>
                        <m:sSubPr>
                          <m:ctrlPr>
                            <a:rPr lang="ru-RU" sz="2000" i="1">
                              <a:solidFill>
                                <a:srgbClr val="836967"/>
                              </a:solidFill>
                              <a:latin typeface="Cambria Math" panose="02040503050406030204" pitchFamily="18" charset="0"/>
                            </a:rPr>
                          </m:ctrlPr>
                        </m:sSubPr>
                        <m:e>
                          <m:r>
                            <a:rPr lang="ru-RU" sz="2000" i="1">
                              <a:latin typeface="Cambria Math" panose="02040503050406030204" pitchFamily="18" charset="0"/>
                            </a:rPr>
                            <m:t>𝑤</m:t>
                          </m:r>
                        </m:e>
                        <m:sub>
                          <m:r>
                            <a:rPr lang="ru-RU" sz="2000" i="0">
                              <a:latin typeface="Cambria Math" panose="02040503050406030204" pitchFamily="18" charset="0"/>
                            </a:rPr>
                            <m:t>2</m:t>
                          </m:r>
                        </m:sub>
                      </m:sSub>
                      <m:sSub>
                        <m:sSubPr>
                          <m:ctrlPr>
                            <a:rPr lang="ru-RU" sz="2000" i="1">
                              <a:solidFill>
                                <a:srgbClr val="836967"/>
                              </a:solidFill>
                              <a:latin typeface="Cambria Math" panose="02040503050406030204" pitchFamily="18" charset="0"/>
                            </a:rPr>
                          </m:ctrlPr>
                        </m:sSubPr>
                        <m:e>
                          <m:r>
                            <a:rPr lang="ru-RU" sz="2000" i="1">
                              <a:latin typeface="Cambria Math" panose="02040503050406030204" pitchFamily="18" charset="0"/>
                            </a:rPr>
                            <m:t>𝑎</m:t>
                          </m:r>
                        </m:e>
                        <m:sub>
                          <m:r>
                            <a:rPr lang="ru-RU" sz="2000" i="0">
                              <a:latin typeface="Cambria Math" panose="02040503050406030204" pitchFamily="18" charset="0"/>
                            </a:rPr>
                            <m:t>2</m:t>
                          </m:r>
                        </m:sub>
                      </m:sSub>
                      <m:r>
                        <a:rPr lang="ru-RU" sz="2000" i="0">
                          <a:latin typeface="Cambria Math" panose="02040503050406030204" pitchFamily="18" charset="0"/>
                        </a:rPr>
                        <m:t>+</m:t>
                      </m:r>
                      <m:r>
                        <a:rPr lang="ru-RU" sz="2000" i="1">
                          <a:latin typeface="Cambria Math" panose="02040503050406030204" pitchFamily="18" charset="0"/>
                        </a:rPr>
                        <m:t>𝑏</m:t>
                      </m:r>
                    </m:oMath>
                  </m:oMathPara>
                </a14:m>
                <a:endParaRPr lang="ru-RU" sz="2000" dirty="0"/>
              </a:p>
            </p:txBody>
          </p:sp>
        </mc:Choice>
        <mc:Fallback>
          <p:sp>
            <p:nvSpPr>
              <p:cNvPr id="42" name="TextBox 41">
                <a:extLst>
                  <a:ext uri="{FF2B5EF4-FFF2-40B4-BE49-F238E27FC236}">
                    <a16:creationId xmlns:a16="http://schemas.microsoft.com/office/drawing/2014/main" id="{0D0474D4-D1A4-4A5A-B697-FBCCD68AC40C}"/>
                  </a:ext>
                </a:extLst>
              </p:cNvPr>
              <p:cNvSpPr txBox="1">
                <a:spLocks noRot="1" noChangeAspect="1" noMove="1" noResize="1" noEditPoints="1" noAdjustHandles="1" noChangeArrowheads="1" noChangeShapeType="1" noTextEdit="1"/>
              </p:cNvSpPr>
              <p:nvPr/>
            </p:nvSpPr>
            <p:spPr>
              <a:xfrm>
                <a:off x="6660767" y="4998667"/>
                <a:ext cx="2645878" cy="400110"/>
              </a:xfrm>
              <a:prstGeom prst="rect">
                <a:avLst/>
              </a:prstGeom>
              <a:blipFill>
                <a:blip r:embed="rId6"/>
                <a:stretch>
                  <a:fillRect/>
                </a:stretch>
              </a:blipFill>
            </p:spPr>
            <p:txBody>
              <a:bodyPr/>
              <a:lstStyle/>
              <a:p>
                <a:r>
                  <a:rPr lang="ru-RU">
                    <a:noFill/>
                  </a:rPr>
                  <a:t> </a:t>
                </a:r>
              </a:p>
            </p:txBody>
          </p:sp>
        </mc:Fallback>
      </mc:AlternateContent>
      <p:sp>
        <p:nvSpPr>
          <p:cNvPr id="46" name="TextBox 45">
            <a:extLst>
              <a:ext uri="{FF2B5EF4-FFF2-40B4-BE49-F238E27FC236}">
                <a16:creationId xmlns:a16="http://schemas.microsoft.com/office/drawing/2014/main" id="{A2252BC0-213D-49C6-8A29-3C260A9D8DB2}"/>
              </a:ext>
            </a:extLst>
          </p:cNvPr>
          <p:cNvSpPr txBox="1"/>
          <p:nvPr/>
        </p:nvSpPr>
        <p:spPr>
          <a:xfrm>
            <a:off x="6191128" y="5491299"/>
            <a:ext cx="4898155" cy="646331"/>
          </a:xfrm>
          <a:prstGeom prst="rect">
            <a:avLst/>
          </a:prstGeom>
          <a:noFill/>
        </p:spPr>
        <p:txBody>
          <a:bodyPr wrap="square">
            <a:spAutoFit/>
          </a:bodyPr>
          <a:lstStyle/>
          <a:p>
            <a:r>
              <a:rPr lang="ru-RU" dirty="0"/>
              <a:t>По этому уравнению мы и сможем построить линии сети, ограничивающие область решений.</a:t>
            </a:r>
          </a:p>
        </p:txBody>
      </p:sp>
      <p:sp>
        <p:nvSpPr>
          <p:cNvPr id="47" name="TextBox 46">
            <a:extLst>
              <a:ext uri="{FF2B5EF4-FFF2-40B4-BE49-F238E27FC236}">
                <a16:creationId xmlns:a16="http://schemas.microsoft.com/office/drawing/2014/main" id="{718041D6-2645-4E1E-B5CF-55F14AC08EF3}"/>
              </a:ext>
            </a:extLst>
          </p:cNvPr>
          <p:cNvSpPr txBox="1"/>
          <p:nvPr/>
        </p:nvSpPr>
        <p:spPr>
          <a:xfrm>
            <a:off x="602624" y="2592094"/>
            <a:ext cx="2718627" cy="506292"/>
          </a:xfrm>
          <a:prstGeom prst="rect">
            <a:avLst/>
          </a:prstGeom>
          <a:noFill/>
        </p:spPr>
        <p:txBody>
          <a:bodyPr wrap="square">
            <a:spAutoFit/>
          </a:bodyPr>
          <a:lstStyle/>
          <a:p>
            <a:pPr>
              <a:lnSpc>
                <a:spcPct val="150000"/>
              </a:lnSpc>
            </a:pPr>
            <a:r>
              <a:rPr lang="ru-RU" sz="2000" dirty="0"/>
              <a:t>Визуализация модели</a:t>
            </a:r>
            <a:endParaRPr lang="en-US" sz="2000" dirty="0"/>
          </a:p>
        </p:txBody>
      </p:sp>
    </p:spTree>
    <p:extLst>
      <p:ext uri="{BB962C8B-B14F-4D97-AF65-F5344CB8AC3E}">
        <p14:creationId xmlns:p14="http://schemas.microsoft.com/office/powerpoint/2010/main" val="749829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D479C7-3DB2-4AC8-AF89-80617F79D83B}"/>
              </a:ext>
            </a:extLst>
          </p:cNvPr>
          <p:cNvSpPr>
            <a:spLocks noGrp="1"/>
          </p:cNvSpPr>
          <p:nvPr>
            <p:ph type="title"/>
          </p:nvPr>
        </p:nvSpPr>
        <p:spPr>
          <a:xfrm>
            <a:off x="525453" y="69070"/>
            <a:ext cx="5124025" cy="1325563"/>
          </a:xfrm>
        </p:spPr>
        <p:txBody>
          <a:bodyPr/>
          <a:lstStyle/>
          <a:p>
            <a:r>
              <a:rPr lang="ru-RU" dirty="0"/>
              <a:t>Разработка модели</a:t>
            </a:r>
          </a:p>
        </p:txBody>
      </p:sp>
      <p:sp>
        <p:nvSpPr>
          <p:cNvPr id="5" name="TextBox 4">
            <a:extLst>
              <a:ext uri="{FF2B5EF4-FFF2-40B4-BE49-F238E27FC236}">
                <a16:creationId xmlns:a16="http://schemas.microsoft.com/office/drawing/2014/main" id="{EE80AA5B-8713-49E0-A272-1FA64B18606E}"/>
              </a:ext>
            </a:extLst>
          </p:cNvPr>
          <p:cNvSpPr txBox="1"/>
          <p:nvPr/>
        </p:nvSpPr>
        <p:spPr>
          <a:xfrm>
            <a:off x="11041053" y="6195173"/>
            <a:ext cx="783393" cy="369332"/>
          </a:xfrm>
          <a:prstGeom prst="rect">
            <a:avLst/>
          </a:prstGeom>
          <a:noFill/>
        </p:spPr>
        <p:txBody>
          <a:bodyPr wrap="square" rtlCol="0">
            <a:spAutoFit/>
          </a:bodyPr>
          <a:lstStyle/>
          <a:p>
            <a:pPr algn="r"/>
            <a:r>
              <a:rPr lang="en-US" dirty="0"/>
              <a:t>5/24</a:t>
            </a:r>
            <a:endParaRPr lang="ru-RU" dirty="0"/>
          </a:p>
        </p:txBody>
      </p:sp>
      <p:pic>
        <p:nvPicPr>
          <p:cNvPr id="18" name="Рисунок 17">
            <a:extLst>
              <a:ext uri="{FF2B5EF4-FFF2-40B4-BE49-F238E27FC236}">
                <a16:creationId xmlns:a16="http://schemas.microsoft.com/office/drawing/2014/main" id="{49E7CD97-60C2-403E-96F9-EC0FC21F162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1316" y="1122873"/>
            <a:ext cx="7708164" cy="5441632"/>
          </a:xfrm>
          <a:prstGeom prst="rect">
            <a:avLst/>
          </a:prstGeom>
          <a:noFill/>
          <a:ln>
            <a:noFill/>
          </a:ln>
        </p:spPr>
      </p:pic>
    </p:spTree>
    <p:extLst>
      <p:ext uri="{BB962C8B-B14F-4D97-AF65-F5344CB8AC3E}">
        <p14:creationId xmlns:p14="http://schemas.microsoft.com/office/powerpoint/2010/main" val="1579220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D479C7-3DB2-4AC8-AF89-80617F79D83B}"/>
              </a:ext>
            </a:extLst>
          </p:cNvPr>
          <p:cNvSpPr>
            <a:spLocks noGrp="1"/>
          </p:cNvSpPr>
          <p:nvPr>
            <p:ph type="title"/>
          </p:nvPr>
        </p:nvSpPr>
        <p:spPr>
          <a:xfrm>
            <a:off x="525453" y="69070"/>
            <a:ext cx="5124025" cy="1325563"/>
          </a:xfrm>
        </p:spPr>
        <p:txBody>
          <a:bodyPr/>
          <a:lstStyle/>
          <a:p>
            <a:r>
              <a:rPr lang="ru-RU" dirty="0"/>
              <a:t>Разработка модели</a:t>
            </a:r>
          </a:p>
        </p:txBody>
      </p:sp>
      <p:sp>
        <p:nvSpPr>
          <p:cNvPr id="5" name="TextBox 4">
            <a:extLst>
              <a:ext uri="{FF2B5EF4-FFF2-40B4-BE49-F238E27FC236}">
                <a16:creationId xmlns:a16="http://schemas.microsoft.com/office/drawing/2014/main" id="{EE80AA5B-8713-49E0-A272-1FA64B18606E}"/>
              </a:ext>
            </a:extLst>
          </p:cNvPr>
          <p:cNvSpPr txBox="1"/>
          <p:nvPr/>
        </p:nvSpPr>
        <p:spPr>
          <a:xfrm>
            <a:off x="11041053" y="6195173"/>
            <a:ext cx="783393" cy="369332"/>
          </a:xfrm>
          <a:prstGeom prst="rect">
            <a:avLst/>
          </a:prstGeom>
          <a:noFill/>
        </p:spPr>
        <p:txBody>
          <a:bodyPr wrap="square" rtlCol="0">
            <a:spAutoFit/>
          </a:bodyPr>
          <a:lstStyle/>
          <a:p>
            <a:pPr algn="r"/>
            <a:r>
              <a:rPr lang="en-US" dirty="0"/>
              <a:t>6/24</a:t>
            </a:r>
            <a:endParaRPr lang="ru-RU" dirty="0"/>
          </a:p>
        </p:txBody>
      </p:sp>
      <p:sp>
        <p:nvSpPr>
          <p:cNvPr id="6" name="TextBox 5">
            <a:extLst>
              <a:ext uri="{FF2B5EF4-FFF2-40B4-BE49-F238E27FC236}">
                <a16:creationId xmlns:a16="http://schemas.microsoft.com/office/drawing/2014/main" id="{071ECB61-4CBF-47B6-ABDC-1DCD30E59EA9}"/>
              </a:ext>
            </a:extLst>
          </p:cNvPr>
          <p:cNvSpPr txBox="1"/>
          <p:nvPr/>
        </p:nvSpPr>
        <p:spPr>
          <a:xfrm>
            <a:off x="525453" y="1194578"/>
            <a:ext cx="3190207" cy="400110"/>
          </a:xfrm>
          <a:prstGeom prst="rect">
            <a:avLst/>
          </a:prstGeom>
          <a:noFill/>
        </p:spPr>
        <p:txBody>
          <a:bodyPr wrap="square">
            <a:spAutoFit/>
          </a:bodyPr>
          <a:lstStyle/>
          <a:p>
            <a:r>
              <a:rPr lang="ru-RU" sz="2000" dirty="0"/>
              <a:t>Нормали линий нейронов</a:t>
            </a:r>
          </a:p>
        </p:txBody>
      </p:sp>
      <p:sp>
        <p:nvSpPr>
          <p:cNvPr id="8" name="TextBox 7">
            <a:extLst>
              <a:ext uri="{FF2B5EF4-FFF2-40B4-BE49-F238E27FC236}">
                <a16:creationId xmlns:a16="http://schemas.microsoft.com/office/drawing/2014/main" id="{0A69E904-1B7B-4F67-B849-E14C3B28F290}"/>
              </a:ext>
            </a:extLst>
          </p:cNvPr>
          <p:cNvSpPr txBox="1"/>
          <p:nvPr/>
        </p:nvSpPr>
        <p:spPr>
          <a:xfrm>
            <a:off x="525453" y="2353237"/>
            <a:ext cx="5491002" cy="923330"/>
          </a:xfrm>
          <a:prstGeom prst="rect">
            <a:avLst/>
          </a:prstGeom>
          <a:noFill/>
        </p:spPr>
        <p:txBody>
          <a:bodyPr wrap="square">
            <a:spAutoFit/>
          </a:bodyPr>
          <a:lstStyle/>
          <a:p>
            <a:r>
              <a:rPr lang="ru-RU" dirty="0"/>
              <a:t>Зная направление нормали линии нейрона, мы сможем узнать, где находиться точка, передавая значения её координат.</a:t>
            </a: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34193578-73FA-4E57-8BCA-028231C19CEA}"/>
                  </a:ext>
                </a:extLst>
              </p:cNvPr>
              <p:cNvSpPr txBox="1"/>
              <p:nvPr/>
            </p:nvSpPr>
            <p:spPr>
              <a:xfrm>
                <a:off x="525453" y="1676128"/>
                <a:ext cx="5421059" cy="646331"/>
              </a:xfrm>
              <a:prstGeom prst="rect">
                <a:avLst/>
              </a:prstGeom>
              <a:noFill/>
            </p:spPr>
            <p:txBody>
              <a:bodyPr wrap="square">
                <a:spAutoFit/>
              </a:bodyPr>
              <a:lstStyle/>
              <a:p>
                <a:r>
                  <a:rPr lang="ru-RU" sz="1800" dirty="0">
                    <a:solidFill>
                      <a:srgbClr val="000000"/>
                    </a:solidFill>
                    <a:effectLst/>
                    <a:ea typeface="Times New Roman" panose="02020603050405020304" pitchFamily="18" charset="0"/>
                    <a:cs typeface="Times New Roman" panose="02020603050405020304" pitchFamily="18" charset="0"/>
                  </a:rPr>
                  <a:t>Вектор n = </a:t>
                </a:r>
                <a:r>
                  <a:rPr lang="ru-RU" sz="1800" dirty="0">
                    <a:solidFill>
                      <a:srgbClr val="000000"/>
                    </a:solidFill>
                    <a:effectLst/>
                    <a:latin typeface="Times New Roman" panose="02020603050405020304" pitchFamily="18" charset="0"/>
                    <a:ea typeface="Times New Roman" panose="02020603050405020304" pitchFamily="18" charset="0"/>
                  </a:rPr>
                  <a:t>[</a:t>
                </a:r>
                <a14:m>
                  <m:oMath xmlns:m="http://schemas.openxmlformats.org/officeDocument/2006/math">
                    <m:sSub>
                      <m:sSubPr>
                        <m:ctrlPr>
                          <a:rPr lang="ru-RU"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ru-RU"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oMath>
                </a14:m>
                <a:r>
                  <a:rPr lang="ru-RU" sz="1800" dirty="0">
                    <a:solidFill>
                      <a:srgbClr val="000000"/>
                    </a:solidFill>
                    <a:effectLst/>
                    <a:latin typeface="Times New Roman" panose="02020603050405020304" pitchFamily="18" charset="0"/>
                    <a:ea typeface="Times New Roman" panose="02020603050405020304" pitchFamily="18" charset="0"/>
                  </a:rPr>
                  <a:t>,</a:t>
                </a:r>
                <a:r>
                  <a:rPr lang="ru-RU" sz="1800" i="1"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ru-RU"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ru-RU"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oMath>
                </a14:m>
                <a:r>
                  <a:rPr lang="ru-RU" sz="18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a:t>
                </a:r>
                <a:r>
                  <a:rPr lang="ru-RU" dirty="0"/>
                  <a:t>является нормалью (перпендикуляром) к</a:t>
                </a:r>
                <a:r>
                  <a:rPr lang="en-US" dirty="0"/>
                  <a:t> </a:t>
                </a:r>
                <a:r>
                  <a:rPr lang="ru-RU" dirty="0"/>
                  <a:t>линии</a:t>
                </a:r>
              </a:p>
            </p:txBody>
          </p:sp>
        </mc:Choice>
        <mc:Fallback>
          <p:sp>
            <p:nvSpPr>
              <p:cNvPr id="12" name="TextBox 11">
                <a:extLst>
                  <a:ext uri="{FF2B5EF4-FFF2-40B4-BE49-F238E27FC236}">
                    <a16:creationId xmlns:a16="http://schemas.microsoft.com/office/drawing/2014/main" id="{34193578-73FA-4E57-8BCA-028231C19CEA}"/>
                  </a:ext>
                </a:extLst>
              </p:cNvPr>
              <p:cNvSpPr txBox="1">
                <a:spLocks noRot="1" noChangeAspect="1" noMove="1" noResize="1" noEditPoints="1" noAdjustHandles="1" noChangeArrowheads="1" noChangeShapeType="1" noTextEdit="1"/>
              </p:cNvSpPr>
              <p:nvPr/>
            </p:nvSpPr>
            <p:spPr>
              <a:xfrm>
                <a:off x="525453" y="1676128"/>
                <a:ext cx="5421059" cy="646331"/>
              </a:xfrm>
              <a:prstGeom prst="rect">
                <a:avLst/>
              </a:prstGeom>
              <a:blipFill>
                <a:blip r:embed="rId2"/>
                <a:stretch>
                  <a:fillRect l="-900" t="-6604" b="-14151"/>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1129A0CB-57B5-4359-BBDF-6633802A4D3A}"/>
                  </a:ext>
                </a:extLst>
              </p:cNvPr>
              <p:cNvSpPr txBox="1"/>
              <p:nvPr/>
            </p:nvSpPr>
            <p:spPr>
              <a:xfrm>
                <a:off x="3003599" y="1953127"/>
                <a:ext cx="26458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solidFill>
                                <a:srgbClr val="836967"/>
                              </a:solidFill>
                              <a:latin typeface="Cambria Math" panose="02040503050406030204" pitchFamily="18" charset="0"/>
                            </a:rPr>
                          </m:ctrlPr>
                        </m:sSubPr>
                        <m:e>
                          <m:r>
                            <a:rPr lang="ru-RU" i="1">
                              <a:latin typeface="Cambria Math" panose="02040503050406030204" pitchFamily="18" charset="0"/>
                            </a:rPr>
                            <m:t>𝑤</m:t>
                          </m:r>
                        </m:e>
                        <m:sub>
                          <m:r>
                            <a:rPr lang="ru-RU" i="0">
                              <a:latin typeface="Cambria Math" panose="02040503050406030204" pitchFamily="18" charset="0"/>
                            </a:rPr>
                            <m:t>1</m:t>
                          </m:r>
                        </m:sub>
                      </m:sSub>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𝑎</m:t>
                          </m:r>
                        </m:e>
                        <m:sub>
                          <m:r>
                            <a:rPr lang="ru-RU" i="0">
                              <a:latin typeface="Cambria Math" panose="02040503050406030204" pitchFamily="18" charset="0"/>
                            </a:rPr>
                            <m:t>1</m:t>
                          </m:r>
                        </m:sub>
                      </m:sSub>
                      <m:r>
                        <a:rPr lang="ru-RU" i="0">
                          <a:latin typeface="Cambria Math" panose="02040503050406030204" pitchFamily="18" charset="0"/>
                        </a:rPr>
                        <m:t>+</m:t>
                      </m:r>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𝑤</m:t>
                          </m:r>
                        </m:e>
                        <m:sub>
                          <m:r>
                            <a:rPr lang="ru-RU" i="0">
                              <a:latin typeface="Cambria Math" panose="02040503050406030204" pitchFamily="18" charset="0"/>
                            </a:rPr>
                            <m:t>2</m:t>
                          </m:r>
                        </m:sub>
                      </m:sSub>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𝑎</m:t>
                          </m:r>
                        </m:e>
                        <m:sub>
                          <m:r>
                            <a:rPr lang="ru-RU" i="0">
                              <a:latin typeface="Cambria Math" panose="02040503050406030204" pitchFamily="18" charset="0"/>
                            </a:rPr>
                            <m:t>2</m:t>
                          </m:r>
                        </m:sub>
                      </m:sSub>
                      <m:r>
                        <a:rPr lang="ru-RU" i="0">
                          <a:latin typeface="Cambria Math" panose="02040503050406030204" pitchFamily="18" charset="0"/>
                        </a:rPr>
                        <m:t>+</m:t>
                      </m:r>
                      <m:r>
                        <a:rPr lang="ru-RU" i="1">
                          <a:latin typeface="Cambria Math" panose="02040503050406030204" pitchFamily="18" charset="0"/>
                        </a:rPr>
                        <m:t>𝑏</m:t>
                      </m:r>
                    </m:oMath>
                  </m:oMathPara>
                </a14:m>
                <a:endParaRPr lang="ru-RU" dirty="0"/>
              </a:p>
            </p:txBody>
          </p:sp>
        </mc:Choice>
        <mc:Fallback>
          <p:sp>
            <p:nvSpPr>
              <p:cNvPr id="22" name="TextBox 21">
                <a:extLst>
                  <a:ext uri="{FF2B5EF4-FFF2-40B4-BE49-F238E27FC236}">
                    <a16:creationId xmlns:a16="http://schemas.microsoft.com/office/drawing/2014/main" id="{1129A0CB-57B5-4359-BBDF-6633802A4D3A}"/>
                  </a:ext>
                </a:extLst>
              </p:cNvPr>
              <p:cNvSpPr txBox="1">
                <a:spLocks noRot="1" noChangeAspect="1" noMove="1" noResize="1" noEditPoints="1" noAdjustHandles="1" noChangeArrowheads="1" noChangeShapeType="1" noTextEdit="1"/>
              </p:cNvSpPr>
              <p:nvPr/>
            </p:nvSpPr>
            <p:spPr>
              <a:xfrm>
                <a:off x="3003599" y="1953127"/>
                <a:ext cx="2645878" cy="369332"/>
              </a:xfrm>
              <a:prstGeom prst="rect">
                <a:avLst/>
              </a:prstGeom>
              <a:blipFill>
                <a:blip r:embed="rId3"/>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AC9F9551-CBBE-4177-A267-34346ECF32B7}"/>
                  </a:ext>
                </a:extLst>
              </p:cNvPr>
              <p:cNvSpPr txBox="1"/>
              <p:nvPr/>
            </p:nvSpPr>
            <p:spPr>
              <a:xfrm>
                <a:off x="525453" y="3307345"/>
                <a:ext cx="5491002" cy="1200329"/>
              </a:xfrm>
              <a:prstGeom prst="rect">
                <a:avLst/>
              </a:prstGeom>
              <a:noFill/>
            </p:spPr>
            <p:txBody>
              <a:bodyPr wrap="square">
                <a:spAutoFit/>
              </a:bodyPr>
              <a:lstStyle/>
              <a:p>
                <a:r>
                  <a:rPr lang="ru-RU" sz="1800" dirty="0">
                    <a:solidFill>
                      <a:srgbClr val="000000"/>
                    </a:solidFill>
                    <a:effectLst/>
                    <a:ea typeface="Times New Roman" panose="02020603050405020304" pitchFamily="18" charset="0"/>
                  </a:rPr>
                  <a:t>Если результат уравнения</a:t>
                </a:r>
                <a:r>
                  <a:rPr lang="ru-RU" sz="1800" dirty="0">
                    <a:solidFill>
                      <a:srgbClr val="000000"/>
                    </a:solidFill>
                    <a:effectLst/>
                    <a:latin typeface="Times New Roman" panose="02020603050405020304" pitchFamily="18" charset="0"/>
                    <a:ea typeface="Times New Roman" panose="02020603050405020304" pitchFamily="18" charset="0"/>
                  </a:rPr>
                  <a:t> </a:t>
                </a:r>
                <a14:m>
                  <m:oMath xmlns:m="http://schemas.openxmlformats.org/officeDocument/2006/math">
                    <m:sSub>
                      <m:sSubPr>
                        <m:ctrlPr>
                          <a:rPr lang="ru-RU"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ru-RU"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𝑥</m:t>
                    </m:r>
                    <m:r>
                      <a:rPr lang="ru-RU"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ru-RU"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ru-RU"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𝑦</m:t>
                    </m:r>
                    <m:r>
                      <a:rPr lang="ru-RU"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𝑏</m:t>
                    </m:r>
                    <m:r>
                      <a:rPr lang="ru-RU"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&gt;0</m:t>
                    </m:r>
                  </m:oMath>
                </a14:m>
                <a:r>
                  <a:rPr lang="ru-RU" sz="1800" dirty="0">
                    <a:solidFill>
                      <a:srgbClr val="000000"/>
                    </a:solidFill>
                    <a:effectLst/>
                    <a:ea typeface="Times New Roman" panose="02020603050405020304" pitchFamily="18" charset="0"/>
                  </a:rPr>
                  <a:t>, то нормаль указывает в сторону искомой области.</a:t>
                </a:r>
                <a:endParaRPr lang="ru-RU" dirty="0">
                  <a:solidFill>
                    <a:srgbClr val="000000"/>
                  </a:solidFill>
                  <a:ea typeface="Times New Roman" panose="02020603050405020304" pitchFamily="18" charset="0"/>
                </a:endParaRPr>
              </a:p>
              <a:p>
                <a:r>
                  <a:rPr lang="ru-RU" sz="1800" dirty="0">
                    <a:solidFill>
                      <a:srgbClr val="000000"/>
                    </a:solidFill>
                    <a:effectLst/>
                    <a:ea typeface="Times New Roman" panose="02020603050405020304" pitchFamily="18" charset="0"/>
                  </a:rPr>
                  <a:t>Если</a:t>
                </a:r>
                <a:r>
                  <a:rPr lang="ru-RU" sz="1800" dirty="0">
                    <a:solidFill>
                      <a:srgbClr val="000000"/>
                    </a:solidFill>
                    <a:effectLst/>
                    <a:latin typeface="Times New Roman" panose="02020603050405020304" pitchFamily="18" charset="0"/>
                    <a:ea typeface="Times New Roman" panose="02020603050405020304" pitchFamily="18" charset="0"/>
                  </a:rPr>
                  <a:t> </a:t>
                </a:r>
                <a14:m>
                  <m:oMath xmlns:m="http://schemas.openxmlformats.org/officeDocument/2006/math">
                    <m:sSub>
                      <m:sSubPr>
                        <m:ctrlPr>
                          <a:rPr lang="ru-RU"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ru-RU"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𝑥</m:t>
                    </m:r>
                    <m:r>
                      <a:rPr lang="ru-RU"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ru-RU"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ru-RU"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𝑦</m:t>
                    </m:r>
                    <m:r>
                      <a:rPr lang="ru-RU"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𝑏</m:t>
                    </m:r>
                    <m:r>
                      <a:rPr lang="ru-RU"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&lt;0</m:t>
                    </m:r>
                  </m:oMath>
                </a14:m>
                <a:r>
                  <a:rPr lang="ru-RU" sz="1800" dirty="0">
                    <a:solidFill>
                      <a:srgbClr val="000000"/>
                    </a:solidFill>
                    <a:effectLst/>
                    <a:ea typeface="Times New Roman" panose="02020603050405020304" pitchFamily="18" charset="0"/>
                  </a:rPr>
                  <a:t>, то область находиться в противоположном направлении от неё.</a:t>
                </a:r>
                <a:endParaRPr lang="ru-RU" dirty="0"/>
              </a:p>
            </p:txBody>
          </p:sp>
        </mc:Choice>
        <mc:Fallback>
          <p:sp>
            <p:nvSpPr>
              <p:cNvPr id="25" name="TextBox 24">
                <a:extLst>
                  <a:ext uri="{FF2B5EF4-FFF2-40B4-BE49-F238E27FC236}">
                    <a16:creationId xmlns:a16="http://schemas.microsoft.com/office/drawing/2014/main" id="{AC9F9551-CBBE-4177-A267-34346ECF32B7}"/>
                  </a:ext>
                </a:extLst>
              </p:cNvPr>
              <p:cNvSpPr txBox="1">
                <a:spLocks noRot="1" noChangeAspect="1" noMove="1" noResize="1" noEditPoints="1" noAdjustHandles="1" noChangeArrowheads="1" noChangeShapeType="1" noTextEdit="1"/>
              </p:cNvSpPr>
              <p:nvPr/>
            </p:nvSpPr>
            <p:spPr>
              <a:xfrm>
                <a:off x="525453" y="3307345"/>
                <a:ext cx="5491002" cy="1200329"/>
              </a:xfrm>
              <a:prstGeom prst="rect">
                <a:avLst/>
              </a:prstGeom>
              <a:blipFill>
                <a:blip r:embed="rId4"/>
                <a:stretch>
                  <a:fillRect l="-888" t="-3061" b="-7653"/>
                </a:stretch>
              </a:blipFill>
            </p:spPr>
            <p:txBody>
              <a:bodyPr/>
              <a:lstStyle/>
              <a:p>
                <a:r>
                  <a:rPr lang="ru-RU">
                    <a:noFill/>
                  </a:rPr>
                  <a:t> </a:t>
                </a:r>
              </a:p>
            </p:txBody>
          </p:sp>
        </mc:Fallback>
      </mc:AlternateContent>
      <p:pic>
        <p:nvPicPr>
          <p:cNvPr id="26" name="Рисунок 25">
            <a:extLst>
              <a:ext uri="{FF2B5EF4-FFF2-40B4-BE49-F238E27FC236}">
                <a16:creationId xmlns:a16="http://schemas.microsoft.com/office/drawing/2014/main" id="{79866734-24EE-47C3-961C-D75E2CF38C8A}"/>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33294" y="349359"/>
            <a:ext cx="5663312" cy="5518714"/>
          </a:xfrm>
          <a:prstGeom prst="rect">
            <a:avLst/>
          </a:prstGeom>
          <a:noFill/>
          <a:ln>
            <a:noFill/>
          </a:ln>
        </p:spPr>
      </p:pic>
      <p:sp>
        <p:nvSpPr>
          <p:cNvPr id="30" name="TextBox 29">
            <a:extLst>
              <a:ext uri="{FF2B5EF4-FFF2-40B4-BE49-F238E27FC236}">
                <a16:creationId xmlns:a16="http://schemas.microsoft.com/office/drawing/2014/main" id="{BA1EFB2C-65C7-4C79-8819-E3D4EBEA4A70}"/>
              </a:ext>
            </a:extLst>
          </p:cNvPr>
          <p:cNvSpPr txBox="1"/>
          <p:nvPr/>
        </p:nvSpPr>
        <p:spPr>
          <a:xfrm>
            <a:off x="6176819" y="5902785"/>
            <a:ext cx="5176261" cy="584775"/>
          </a:xfrm>
          <a:prstGeom prst="rect">
            <a:avLst/>
          </a:prstGeom>
          <a:noFill/>
        </p:spPr>
        <p:txBody>
          <a:bodyPr wrap="square">
            <a:spAutoFit/>
          </a:bodyPr>
          <a:lstStyle/>
          <a:p>
            <a:pPr algn="ctr"/>
            <a:r>
              <a:rPr lang="ru-RU" sz="1600" dirty="0"/>
              <a:t>Обновлённое отображение модели “Треугольник” с нормалями</a:t>
            </a:r>
          </a:p>
        </p:txBody>
      </p:sp>
      <p:sp>
        <p:nvSpPr>
          <p:cNvPr id="34" name="TextBox 33">
            <a:extLst>
              <a:ext uri="{FF2B5EF4-FFF2-40B4-BE49-F238E27FC236}">
                <a16:creationId xmlns:a16="http://schemas.microsoft.com/office/drawing/2014/main" id="{3D7874DC-4FFA-49E1-A264-D49A1F2ABA93}"/>
              </a:ext>
            </a:extLst>
          </p:cNvPr>
          <p:cNvSpPr txBox="1"/>
          <p:nvPr/>
        </p:nvSpPr>
        <p:spPr>
          <a:xfrm>
            <a:off x="525453" y="4606685"/>
            <a:ext cx="3021487" cy="369332"/>
          </a:xfrm>
          <a:prstGeom prst="rect">
            <a:avLst/>
          </a:prstGeom>
          <a:noFill/>
        </p:spPr>
        <p:txBody>
          <a:bodyPr wrap="square">
            <a:spAutoFit/>
          </a:bodyPr>
          <a:lstStyle/>
          <a:p>
            <a:r>
              <a:rPr lang="ru-RU" sz="1800" dirty="0">
                <a:solidFill>
                  <a:srgbClr val="000000"/>
                </a:solidFill>
                <a:effectLst/>
                <a:ea typeface="Times New Roman" panose="02020603050405020304" pitchFamily="18" charset="0"/>
              </a:rPr>
              <a:t>Возьмём точку с </a:t>
            </a:r>
            <a:r>
              <a:rPr lang="en-US" sz="1800" i="1" dirty="0">
                <a:solidFill>
                  <a:srgbClr val="000000"/>
                </a:solidFill>
                <a:effectLst/>
                <a:ea typeface="Times New Roman" panose="02020603050405020304" pitchFamily="18" charset="0"/>
              </a:rPr>
              <a:t>x</a:t>
            </a:r>
            <a:r>
              <a:rPr lang="ru-RU" sz="1800" dirty="0">
                <a:solidFill>
                  <a:srgbClr val="000000"/>
                </a:solidFill>
                <a:effectLst/>
                <a:ea typeface="Times New Roman" panose="02020603050405020304" pitchFamily="18" charset="0"/>
              </a:rPr>
              <a:t> = 3</a:t>
            </a:r>
            <a:r>
              <a:rPr lang="ru-RU" sz="1800" baseline="-25000" dirty="0">
                <a:solidFill>
                  <a:srgbClr val="000000"/>
                </a:solidFill>
                <a:effectLst/>
                <a:ea typeface="Times New Roman" panose="02020603050405020304" pitchFamily="18" charset="0"/>
              </a:rPr>
              <a:t>,</a:t>
            </a:r>
            <a:r>
              <a:rPr lang="ru-RU" sz="1800" i="1" dirty="0">
                <a:solidFill>
                  <a:srgbClr val="000000"/>
                </a:solidFill>
                <a:effectLst/>
                <a:ea typeface="Times New Roman" panose="02020603050405020304" pitchFamily="18" charset="0"/>
              </a:rPr>
              <a:t> </a:t>
            </a:r>
            <a:r>
              <a:rPr lang="en-US" sz="1800" i="1" dirty="0">
                <a:solidFill>
                  <a:srgbClr val="000000"/>
                </a:solidFill>
                <a:effectLst/>
                <a:ea typeface="Times New Roman" panose="02020603050405020304" pitchFamily="18" charset="0"/>
              </a:rPr>
              <a:t>y </a:t>
            </a:r>
            <a:r>
              <a:rPr lang="ru-RU" sz="1800" dirty="0">
                <a:solidFill>
                  <a:srgbClr val="000000"/>
                </a:solidFill>
                <a:effectLst/>
                <a:ea typeface="Times New Roman" panose="02020603050405020304" pitchFamily="18" charset="0"/>
              </a:rPr>
              <a:t>= 3</a:t>
            </a:r>
            <a:endParaRPr lang="ru-RU" dirty="0"/>
          </a:p>
        </p:txBody>
      </p:sp>
      <p:sp>
        <p:nvSpPr>
          <p:cNvPr id="38" name="TextBox 37">
            <a:extLst>
              <a:ext uri="{FF2B5EF4-FFF2-40B4-BE49-F238E27FC236}">
                <a16:creationId xmlns:a16="http://schemas.microsoft.com/office/drawing/2014/main" id="{EB35B191-BDD3-4D5A-8196-711F1BF24E48}"/>
              </a:ext>
            </a:extLst>
          </p:cNvPr>
          <p:cNvSpPr txBox="1"/>
          <p:nvPr/>
        </p:nvSpPr>
        <p:spPr>
          <a:xfrm>
            <a:off x="51600" y="4856413"/>
            <a:ext cx="3873914" cy="463397"/>
          </a:xfrm>
          <a:prstGeom prst="rect">
            <a:avLst/>
          </a:prstGeom>
          <a:noFill/>
        </p:spPr>
        <p:txBody>
          <a:bodyPr wrap="square">
            <a:spAutoFit/>
          </a:bodyPr>
          <a:lstStyle/>
          <a:p>
            <a:pPr indent="450215">
              <a:lnSpc>
                <a:spcPct val="150000"/>
              </a:lnSpc>
              <a:spcAft>
                <a:spcPts val="800"/>
              </a:spcAft>
            </a:pPr>
            <a:r>
              <a:rPr lang="ru-RU" sz="1800" dirty="0">
                <a:solidFill>
                  <a:srgbClr val="000000"/>
                </a:solidFill>
                <a:effectLst/>
                <a:ea typeface="Times New Roman" panose="02020603050405020304" pitchFamily="18" charset="0"/>
                <a:cs typeface="Times New Roman" panose="02020603050405020304" pitchFamily="18" charset="0"/>
              </a:rPr>
              <a:t>Для линии 0 (красная) это будет:</a:t>
            </a:r>
            <a:endParaRPr lang="ru-RU" sz="1400" dirty="0">
              <a:effectLst/>
              <a:ea typeface="Calibri" panose="020F0502020204030204" pitchFamily="34" charset="0"/>
              <a:cs typeface="Times New Roman" panose="02020603050405020304" pitchFamily="18" charset="0"/>
            </a:endParaRPr>
          </a:p>
        </p:txBody>
      </p:sp>
      <p:sp>
        <p:nvSpPr>
          <p:cNvPr id="40" name="TextBox 39">
            <a:extLst>
              <a:ext uri="{FF2B5EF4-FFF2-40B4-BE49-F238E27FC236}">
                <a16:creationId xmlns:a16="http://schemas.microsoft.com/office/drawing/2014/main" id="{855A1439-C4CA-4325-8FB8-774D350A1979}"/>
              </a:ext>
            </a:extLst>
          </p:cNvPr>
          <p:cNvSpPr txBox="1"/>
          <p:nvPr/>
        </p:nvSpPr>
        <p:spPr>
          <a:xfrm>
            <a:off x="973" y="5216229"/>
            <a:ext cx="6095028" cy="473206"/>
          </a:xfrm>
          <a:prstGeom prst="rect">
            <a:avLst/>
          </a:prstGeom>
          <a:noFill/>
        </p:spPr>
        <p:txBody>
          <a:bodyPr wrap="square">
            <a:spAutoFit/>
          </a:bodyPr>
          <a:lstStyle/>
          <a:p>
            <a:pPr indent="450215" algn="just">
              <a:lnSpc>
                <a:spcPct val="150000"/>
              </a:lnSpc>
              <a:spcAft>
                <a:spcPts val="800"/>
              </a:spcAft>
            </a:pPr>
            <a:r>
              <a:rPr lang="ru-RU"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-3.26*3.0 + 1.92*3.0 + 0.98 = -3.04</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Box 41">
            <a:extLst>
              <a:ext uri="{FF2B5EF4-FFF2-40B4-BE49-F238E27FC236}">
                <a16:creationId xmlns:a16="http://schemas.microsoft.com/office/drawing/2014/main" id="{3B4D569B-D3F6-4303-A9FA-6C2AC9AA321F}"/>
              </a:ext>
            </a:extLst>
          </p:cNvPr>
          <p:cNvSpPr txBox="1"/>
          <p:nvPr/>
        </p:nvSpPr>
        <p:spPr>
          <a:xfrm>
            <a:off x="19319" y="5560022"/>
            <a:ext cx="6095028" cy="463397"/>
          </a:xfrm>
          <a:prstGeom prst="rect">
            <a:avLst/>
          </a:prstGeom>
          <a:noFill/>
        </p:spPr>
        <p:txBody>
          <a:bodyPr wrap="square">
            <a:spAutoFit/>
          </a:bodyPr>
          <a:lstStyle/>
          <a:p>
            <a:pPr indent="450215">
              <a:lnSpc>
                <a:spcPct val="150000"/>
              </a:lnSpc>
              <a:spcAft>
                <a:spcPts val="800"/>
              </a:spcAft>
            </a:pPr>
            <a:r>
              <a:rPr lang="ru-RU"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Для линии 1 (синяя) это будет:</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Box 43">
            <a:extLst>
              <a:ext uri="{FF2B5EF4-FFF2-40B4-BE49-F238E27FC236}">
                <a16:creationId xmlns:a16="http://schemas.microsoft.com/office/drawing/2014/main" id="{856639A1-4735-4BCF-905E-1082C8874E92}"/>
              </a:ext>
            </a:extLst>
          </p:cNvPr>
          <p:cNvSpPr txBox="1"/>
          <p:nvPr/>
        </p:nvSpPr>
        <p:spPr>
          <a:xfrm>
            <a:off x="973" y="5979642"/>
            <a:ext cx="6095028" cy="473206"/>
          </a:xfrm>
          <a:prstGeom prst="rect">
            <a:avLst/>
          </a:prstGeom>
          <a:noFill/>
        </p:spPr>
        <p:txBody>
          <a:bodyPr wrap="square">
            <a:spAutoFit/>
          </a:bodyPr>
          <a:lstStyle/>
          <a:p>
            <a:pPr indent="450215" algn="just">
              <a:lnSpc>
                <a:spcPct val="150000"/>
              </a:lnSpc>
              <a:spcAft>
                <a:spcPts val="800"/>
              </a:spcAft>
            </a:pPr>
            <a:r>
              <a:rPr lang="ru-RU"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-2.87*3.0 - 1.64*3.0 + 16.35 = 2.82</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37336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D479C7-3DB2-4AC8-AF89-80617F79D83B}"/>
              </a:ext>
            </a:extLst>
          </p:cNvPr>
          <p:cNvSpPr>
            <a:spLocks noGrp="1"/>
          </p:cNvSpPr>
          <p:nvPr>
            <p:ph type="title"/>
          </p:nvPr>
        </p:nvSpPr>
        <p:spPr>
          <a:xfrm>
            <a:off x="525453" y="69070"/>
            <a:ext cx="5124025" cy="1325563"/>
          </a:xfrm>
        </p:spPr>
        <p:txBody>
          <a:bodyPr/>
          <a:lstStyle/>
          <a:p>
            <a:r>
              <a:rPr lang="ru-RU" dirty="0"/>
              <a:t>Разработка модели</a:t>
            </a:r>
          </a:p>
        </p:txBody>
      </p:sp>
      <p:sp>
        <p:nvSpPr>
          <p:cNvPr id="5" name="TextBox 4">
            <a:extLst>
              <a:ext uri="{FF2B5EF4-FFF2-40B4-BE49-F238E27FC236}">
                <a16:creationId xmlns:a16="http://schemas.microsoft.com/office/drawing/2014/main" id="{EE80AA5B-8713-49E0-A272-1FA64B18606E}"/>
              </a:ext>
            </a:extLst>
          </p:cNvPr>
          <p:cNvSpPr txBox="1"/>
          <p:nvPr/>
        </p:nvSpPr>
        <p:spPr>
          <a:xfrm>
            <a:off x="11041053" y="6195173"/>
            <a:ext cx="783393" cy="369332"/>
          </a:xfrm>
          <a:prstGeom prst="rect">
            <a:avLst/>
          </a:prstGeom>
          <a:noFill/>
        </p:spPr>
        <p:txBody>
          <a:bodyPr wrap="square" rtlCol="0">
            <a:spAutoFit/>
          </a:bodyPr>
          <a:lstStyle/>
          <a:p>
            <a:pPr algn="r"/>
            <a:r>
              <a:rPr lang="en-US" dirty="0"/>
              <a:t>7/24</a:t>
            </a:r>
            <a:endParaRPr lang="ru-RU" dirty="0"/>
          </a:p>
        </p:txBody>
      </p:sp>
      <p:sp>
        <p:nvSpPr>
          <p:cNvPr id="12" name="TextBox 11">
            <a:extLst>
              <a:ext uri="{FF2B5EF4-FFF2-40B4-BE49-F238E27FC236}">
                <a16:creationId xmlns:a16="http://schemas.microsoft.com/office/drawing/2014/main" id="{CFDF0992-D1B4-45B7-8607-DB3C128F460F}"/>
              </a:ext>
            </a:extLst>
          </p:cNvPr>
          <p:cNvSpPr txBox="1"/>
          <p:nvPr/>
        </p:nvSpPr>
        <p:spPr>
          <a:xfrm>
            <a:off x="525453" y="1708653"/>
            <a:ext cx="11176504" cy="2133918"/>
          </a:xfrm>
          <a:prstGeom prst="rect">
            <a:avLst/>
          </a:prstGeom>
          <a:noFill/>
        </p:spPr>
        <p:txBody>
          <a:bodyPr wrap="square">
            <a:spAutoFit/>
          </a:bodyPr>
          <a:lstStyle/>
          <a:p>
            <a:pPr algn="just">
              <a:spcAft>
                <a:spcPts val="800"/>
              </a:spcAft>
            </a:pPr>
            <a:r>
              <a:rPr lang="ru-RU" dirty="0">
                <a:solidFill>
                  <a:srgbClr val="000000"/>
                </a:solidFill>
                <a:effectLst/>
                <a:ea typeface="Times New Roman" panose="02020603050405020304" pitchFamily="18" charset="0"/>
                <a:cs typeface="Times New Roman" panose="02020603050405020304" pitchFamily="18" charset="0"/>
              </a:rPr>
              <a:t>Аффинное преобразование (от лат. </a:t>
            </a:r>
            <a:r>
              <a:rPr lang="ru-RU" dirty="0" err="1">
                <a:solidFill>
                  <a:srgbClr val="000000"/>
                </a:solidFill>
                <a:effectLst/>
                <a:ea typeface="Times New Roman" panose="02020603050405020304" pitchFamily="18" charset="0"/>
                <a:cs typeface="Times New Roman" panose="02020603050405020304" pitchFamily="18" charset="0"/>
              </a:rPr>
              <a:t>affinis</a:t>
            </a:r>
            <a:r>
              <a:rPr lang="ru-RU" dirty="0">
                <a:solidFill>
                  <a:srgbClr val="000000"/>
                </a:solidFill>
                <a:effectLst/>
                <a:ea typeface="Times New Roman" panose="02020603050405020304" pitchFamily="18" charset="0"/>
                <a:cs typeface="Times New Roman" panose="02020603050405020304" pitchFamily="18" charset="0"/>
              </a:rPr>
              <a:t> «соприкасающийся, близкий, смежный») — отображение плоскости или пространства в себя, при котором параллельные прямые переходят в параллельные прямые, пересекающиеся — в пересекающиеся, скрещивающиеся — в скрещивающиеся.</a:t>
            </a:r>
            <a:endParaRPr lang="ru-RU" dirty="0">
              <a:ea typeface="Times New Roman" panose="02020603050405020304" pitchFamily="18" charset="0"/>
              <a:cs typeface="Times New Roman" panose="02020603050405020304" pitchFamily="18" charset="0"/>
            </a:endParaRPr>
          </a:p>
          <a:p>
            <a:pPr algn="just">
              <a:spcAft>
                <a:spcPts val="800"/>
              </a:spcAft>
            </a:pPr>
            <a:r>
              <a:rPr lang="ru-RU" dirty="0">
                <a:solidFill>
                  <a:srgbClr val="000000"/>
                </a:solidFill>
                <a:effectLst/>
                <a:ea typeface="Times New Roman" panose="02020603050405020304" pitchFamily="18" charset="0"/>
                <a:cs typeface="Times New Roman" panose="02020603050405020304" pitchFamily="18" charset="0"/>
              </a:rPr>
              <a:t>«Отображение в себя» означает, что если мы находились в пространстве </a:t>
            </a:r>
            <a:r>
              <a:rPr lang="ru-RU" dirty="0" err="1">
                <a:solidFill>
                  <a:srgbClr val="000000"/>
                </a:solidFill>
                <a:effectLst/>
                <a:ea typeface="Times New Roman" panose="02020603050405020304" pitchFamily="18" charset="0"/>
                <a:cs typeface="Times New Roman" panose="02020603050405020304" pitchFamily="18" charset="0"/>
              </a:rPr>
              <a:t>Rn</a:t>
            </a:r>
            <a:r>
              <a:rPr lang="ru-RU" dirty="0">
                <a:solidFill>
                  <a:srgbClr val="000000"/>
                </a:solidFill>
                <a:effectLst/>
                <a:ea typeface="Times New Roman" panose="02020603050405020304" pitchFamily="18" charset="0"/>
                <a:cs typeface="Times New Roman" panose="02020603050405020304" pitchFamily="18" charset="0"/>
              </a:rPr>
              <a:t>, то после образования мы должны остаться в нем же. Например: если мы применили какое-то преобразование к прямоугольнику и получили параллелепипед, то мы вышли из R2 в R3. А вот если из прямоугольника у нас получился другой прямоугольник, то все хорошо, мы отобразили исходное пространство в себя.</a:t>
            </a:r>
            <a:endParaRPr lang="ru-RU" dirty="0">
              <a:effectLst/>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FF2461A2-0745-4BF1-8BC2-DD310212CD3E}"/>
              </a:ext>
            </a:extLst>
          </p:cNvPr>
          <p:cNvSpPr txBox="1"/>
          <p:nvPr/>
        </p:nvSpPr>
        <p:spPr>
          <a:xfrm>
            <a:off x="525453" y="1263850"/>
            <a:ext cx="6095028" cy="400110"/>
          </a:xfrm>
          <a:prstGeom prst="rect">
            <a:avLst/>
          </a:prstGeom>
          <a:noFill/>
        </p:spPr>
        <p:txBody>
          <a:bodyPr wrap="square">
            <a:spAutoFit/>
          </a:bodyPr>
          <a:lstStyle/>
          <a:p>
            <a:r>
              <a:rPr lang="ru-RU" sz="2000" dirty="0"/>
              <a:t>Знакомство с аффинными преобразованиями</a:t>
            </a:r>
          </a:p>
        </p:txBody>
      </p:sp>
      <p:sp>
        <p:nvSpPr>
          <p:cNvPr id="16" name="TextBox 15">
            <a:extLst>
              <a:ext uri="{FF2B5EF4-FFF2-40B4-BE49-F238E27FC236}">
                <a16:creationId xmlns:a16="http://schemas.microsoft.com/office/drawing/2014/main" id="{95ACA03F-2949-4DC9-9724-254F4CA39EBF}"/>
              </a:ext>
            </a:extLst>
          </p:cNvPr>
          <p:cNvSpPr txBox="1"/>
          <p:nvPr/>
        </p:nvSpPr>
        <p:spPr>
          <a:xfrm>
            <a:off x="525453" y="4303629"/>
            <a:ext cx="7907994" cy="369332"/>
          </a:xfrm>
          <a:prstGeom prst="rect">
            <a:avLst/>
          </a:prstGeom>
          <a:noFill/>
        </p:spPr>
        <p:txBody>
          <a:bodyPr wrap="square">
            <a:spAutoFit/>
          </a:bodyPr>
          <a:lstStyle/>
          <a:p>
            <a:pPr algn="just"/>
            <a:r>
              <a:rPr lang="ru-RU" dirty="0"/>
              <a:t>Применение аффинного преобразования к вектору можно описать формулой:</a:t>
            </a: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4143E3FA-F190-4B55-92EE-B515F607AFE3}"/>
                  </a:ext>
                </a:extLst>
              </p:cNvPr>
              <p:cNvSpPr txBox="1"/>
              <p:nvPr/>
            </p:nvSpPr>
            <p:spPr>
              <a:xfrm>
                <a:off x="4946025" y="4717654"/>
                <a:ext cx="1414006" cy="400110"/>
              </a:xfrm>
              <a:prstGeom prst="rect">
                <a:avLst/>
              </a:prstGeom>
              <a:noFill/>
            </p:spPr>
            <p:txBody>
              <a:bodyPr wrap="square">
                <a:spAutoFit/>
              </a:bodyPr>
              <a:lstStyle/>
              <a:p>
                <a14:m>
                  <m:oMath xmlns:m="http://schemas.openxmlformats.org/officeDocument/2006/math">
                    <m:r>
                      <a:rPr lang="ru-RU" sz="2000" i="1"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𝑀</m:t>
                    </m:r>
                    <m:r>
                      <a:rPr lang="ru-RU" sz="2000" i="1"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ru-RU" sz="2000" i="1"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𝑣</m:t>
                    </m:r>
                  </m:oMath>
                </a14:m>
                <a:r>
                  <a:rPr lang="ru-RU" sz="2000" dirty="0">
                    <a:solidFill>
                      <a:srgbClr val="000000"/>
                    </a:solidFill>
                    <a:effectLst/>
                    <a:ea typeface="Times New Roman" panose="02020603050405020304" pitchFamily="18" charset="0"/>
                  </a:rPr>
                  <a:t>, где </a:t>
                </a:r>
                <a:endParaRPr lang="ru-RU" sz="2000" dirty="0"/>
              </a:p>
            </p:txBody>
          </p:sp>
        </mc:Choice>
        <mc:Fallback>
          <p:sp>
            <p:nvSpPr>
              <p:cNvPr id="19" name="TextBox 18">
                <a:extLst>
                  <a:ext uri="{FF2B5EF4-FFF2-40B4-BE49-F238E27FC236}">
                    <a16:creationId xmlns:a16="http://schemas.microsoft.com/office/drawing/2014/main" id="{4143E3FA-F190-4B55-92EE-B515F607AFE3}"/>
                  </a:ext>
                </a:extLst>
              </p:cNvPr>
              <p:cNvSpPr txBox="1">
                <a:spLocks noRot="1" noChangeAspect="1" noMove="1" noResize="1" noEditPoints="1" noAdjustHandles="1" noChangeArrowheads="1" noChangeShapeType="1" noTextEdit="1"/>
              </p:cNvSpPr>
              <p:nvPr/>
            </p:nvSpPr>
            <p:spPr>
              <a:xfrm>
                <a:off x="4946025" y="4717654"/>
                <a:ext cx="1414006" cy="400110"/>
              </a:xfrm>
              <a:prstGeom prst="rect">
                <a:avLst/>
              </a:prstGeom>
              <a:blipFill>
                <a:blip r:embed="rId2"/>
                <a:stretch>
                  <a:fillRect t="-9091" b="-25758"/>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F721EAB3-98E1-4EFF-A6B6-7028C10CA1FA}"/>
                  </a:ext>
                </a:extLst>
              </p:cNvPr>
              <p:cNvSpPr txBox="1"/>
              <p:nvPr/>
            </p:nvSpPr>
            <p:spPr>
              <a:xfrm>
                <a:off x="525453" y="5117764"/>
                <a:ext cx="4710506" cy="369332"/>
              </a:xfrm>
              <a:prstGeom prst="rect">
                <a:avLst/>
              </a:prstGeom>
              <a:noFill/>
            </p:spPr>
            <p:txBody>
              <a:bodyPr wrap="square">
                <a:spAutoFit/>
              </a:bodyPr>
              <a:lstStyle/>
              <a:p>
                <a:pPr algn="just"/>
                <a14:m>
                  <m:oMath xmlns:m="http://schemas.openxmlformats.org/officeDocument/2006/math">
                    <m:r>
                      <a:rPr lang="ru-RU"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𝑀</m:t>
                    </m:r>
                  </m:oMath>
                </a14:m>
                <a:r>
                  <a:rPr lang="ru-RU" dirty="0"/>
                  <a:t> - аффинная матрица, а </a:t>
                </a:r>
                <a14:m>
                  <m:oMath xmlns:m="http://schemas.openxmlformats.org/officeDocument/2006/math">
                    <m:r>
                      <a:rPr lang="ru-RU" sz="1800" i="1"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𝑣</m:t>
                    </m:r>
                  </m:oMath>
                </a14:m>
                <a:r>
                  <a:rPr lang="ru-RU" dirty="0"/>
                  <a:t> - n-мерный вектор</a:t>
                </a:r>
              </a:p>
            </p:txBody>
          </p:sp>
        </mc:Choice>
        <mc:Fallback>
          <p:sp>
            <p:nvSpPr>
              <p:cNvPr id="20" name="TextBox 19">
                <a:extLst>
                  <a:ext uri="{FF2B5EF4-FFF2-40B4-BE49-F238E27FC236}">
                    <a16:creationId xmlns:a16="http://schemas.microsoft.com/office/drawing/2014/main" id="{F721EAB3-98E1-4EFF-A6B6-7028C10CA1FA}"/>
                  </a:ext>
                </a:extLst>
              </p:cNvPr>
              <p:cNvSpPr txBox="1">
                <a:spLocks noRot="1" noChangeAspect="1" noMove="1" noResize="1" noEditPoints="1" noAdjustHandles="1" noChangeArrowheads="1" noChangeShapeType="1" noTextEdit="1"/>
              </p:cNvSpPr>
              <p:nvPr/>
            </p:nvSpPr>
            <p:spPr>
              <a:xfrm>
                <a:off x="525453" y="5117764"/>
                <a:ext cx="4710506" cy="369332"/>
              </a:xfrm>
              <a:prstGeom prst="rect">
                <a:avLst/>
              </a:prstGeom>
              <a:blipFill>
                <a:blip r:embed="rId3"/>
                <a:stretch>
                  <a:fillRect t="-10000" r="-776" b="-26667"/>
                </a:stretch>
              </a:blipFill>
            </p:spPr>
            <p:txBody>
              <a:bodyPr/>
              <a:lstStyle/>
              <a:p>
                <a:r>
                  <a:rPr lang="ru-RU">
                    <a:noFill/>
                  </a:rPr>
                  <a:t> </a:t>
                </a:r>
              </a:p>
            </p:txBody>
          </p:sp>
        </mc:Fallback>
      </mc:AlternateContent>
      <p:sp>
        <p:nvSpPr>
          <p:cNvPr id="21" name="TextBox 20">
            <a:extLst>
              <a:ext uri="{FF2B5EF4-FFF2-40B4-BE49-F238E27FC236}">
                <a16:creationId xmlns:a16="http://schemas.microsoft.com/office/drawing/2014/main" id="{E4A51F26-1CC6-4728-8B28-AA2F4B44198A}"/>
              </a:ext>
            </a:extLst>
          </p:cNvPr>
          <p:cNvSpPr txBox="1"/>
          <p:nvPr/>
        </p:nvSpPr>
        <p:spPr>
          <a:xfrm>
            <a:off x="525453" y="3888434"/>
            <a:ext cx="7907994" cy="369332"/>
          </a:xfrm>
          <a:prstGeom prst="rect">
            <a:avLst/>
          </a:prstGeom>
          <a:noFill/>
        </p:spPr>
        <p:txBody>
          <a:bodyPr wrap="square">
            <a:spAutoFit/>
          </a:bodyPr>
          <a:lstStyle/>
          <a:p>
            <a:pPr algn="just"/>
            <a:r>
              <a:rPr lang="ru-RU" dirty="0"/>
              <a:t>Каждое преобразование представляет из себя матрицу </a:t>
            </a:r>
            <a:r>
              <a:rPr lang="en-US" dirty="0"/>
              <a:t>n</a:t>
            </a:r>
            <a:r>
              <a:rPr lang="ru-RU" dirty="0"/>
              <a:t> * </a:t>
            </a:r>
            <a:r>
              <a:rPr lang="en-US" dirty="0"/>
              <a:t>n</a:t>
            </a:r>
            <a:r>
              <a:rPr lang="ru-RU" dirty="0"/>
              <a:t>.</a:t>
            </a:r>
          </a:p>
        </p:txBody>
      </p:sp>
    </p:spTree>
    <p:extLst>
      <p:ext uri="{BB962C8B-B14F-4D97-AF65-F5344CB8AC3E}">
        <p14:creationId xmlns:p14="http://schemas.microsoft.com/office/powerpoint/2010/main" val="3945417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D479C7-3DB2-4AC8-AF89-80617F79D83B}"/>
              </a:ext>
            </a:extLst>
          </p:cNvPr>
          <p:cNvSpPr>
            <a:spLocks noGrp="1"/>
          </p:cNvSpPr>
          <p:nvPr>
            <p:ph type="title"/>
          </p:nvPr>
        </p:nvSpPr>
        <p:spPr>
          <a:xfrm>
            <a:off x="525453" y="69070"/>
            <a:ext cx="5124025" cy="1325563"/>
          </a:xfrm>
        </p:spPr>
        <p:txBody>
          <a:bodyPr/>
          <a:lstStyle/>
          <a:p>
            <a:r>
              <a:rPr lang="ru-RU" dirty="0"/>
              <a:t>Разработка модели</a:t>
            </a:r>
          </a:p>
        </p:txBody>
      </p:sp>
      <p:sp>
        <p:nvSpPr>
          <p:cNvPr id="5" name="TextBox 4">
            <a:extLst>
              <a:ext uri="{FF2B5EF4-FFF2-40B4-BE49-F238E27FC236}">
                <a16:creationId xmlns:a16="http://schemas.microsoft.com/office/drawing/2014/main" id="{EE80AA5B-8713-49E0-A272-1FA64B18606E}"/>
              </a:ext>
            </a:extLst>
          </p:cNvPr>
          <p:cNvSpPr txBox="1"/>
          <p:nvPr/>
        </p:nvSpPr>
        <p:spPr>
          <a:xfrm>
            <a:off x="11041053" y="6195173"/>
            <a:ext cx="783393" cy="369332"/>
          </a:xfrm>
          <a:prstGeom prst="rect">
            <a:avLst/>
          </a:prstGeom>
          <a:noFill/>
        </p:spPr>
        <p:txBody>
          <a:bodyPr wrap="square" rtlCol="0">
            <a:spAutoFit/>
          </a:bodyPr>
          <a:lstStyle/>
          <a:p>
            <a:pPr algn="r"/>
            <a:r>
              <a:rPr lang="en-US" dirty="0"/>
              <a:t>8/24</a:t>
            </a:r>
            <a:endParaRPr lang="ru-RU" dirty="0"/>
          </a:p>
        </p:txBody>
      </p:sp>
      <p:sp>
        <p:nvSpPr>
          <p:cNvPr id="18" name="TextBox 17">
            <a:extLst>
              <a:ext uri="{FF2B5EF4-FFF2-40B4-BE49-F238E27FC236}">
                <a16:creationId xmlns:a16="http://schemas.microsoft.com/office/drawing/2014/main" id="{E74061AE-E9B1-4A75-BA5C-41F056B2EE77}"/>
              </a:ext>
            </a:extLst>
          </p:cNvPr>
          <p:cNvSpPr txBox="1"/>
          <p:nvPr/>
        </p:nvSpPr>
        <p:spPr>
          <a:xfrm>
            <a:off x="525453" y="1394633"/>
            <a:ext cx="11141094" cy="369332"/>
          </a:xfrm>
          <a:prstGeom prst="rect">
            <a:avLst/>
          </a:prstGeom>
          <a:noFill/>
        </p:spPr>
        <p:txBody>
          <a:bodyPr wrap="square">
            <a:spAutoFit/>
          </a:bodyPr>
          <a:lstStyle/>
          <a:p>
            <a:pPr algn="just"/>
            <a:r>
              <a:rPr lang="ru-RU" dirty="0"/>
              <a:t>Для дальнейшей реализации было выбрано 3 аффинных преобразования: поворот, растяжение/сжатие и сдвиг</a:t>
            </a: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1895D806-579A-4229-9B1F-386813A42BDA}"/>
                  </a:ext>
                </a:extLst>
              </p:cNvPr>
              <p:cNvSpPr txBox="1"/>
              <p:nvPr/>
            </p:nvSpPr>
            <p:spPr>
              <a:xfrm>
                <a:off x="1017779" y="2771064"/>
                <a:ext cx="2112730" cy="805670"/>
              </a:xfrm>
              <a:prstGeom prst="rect">
                <a:avLst/>
              </a:prstGeom>
              <a:noFill/>
            </p:spPr>
            <p:txBody>
              <a:bodyPr wrap="square">
                <a:spAutoFit/>
              </a:bodyPr>
              <a:lstStyle/>
              <a:p>
                <a14:m>
                  <m:oMath xmlns:m="http://schemas.openxmlformats.org/officeDocument/2006/math">
                    <m:d>
                      <m:dPr>
                        <m:ctrlPr>
                          <a:rPr lang="ru-RU" sz="2400" i="1"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m>
                          <m:mPr>
                            <m:mcs>
                              <m:mc>
                                <m:mcPr>
                                  <m:count m:val="2"/>
                                  <m:mcJc m:val="center"/>
                                </m:mcPr>
                              </m:mc>
                            </m:mcs>
                            <m:ctrlPr>
                              <a:rPr lang="ru-RU"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mPr>
                          <m:mr>
                            <m:e>
                              <m:func>
                                <m:funcPr>
                                  <m:ctrlPr>
                                    <a:rPr lang="ru-RU"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funcPr>
                                <m:fName>
                                  <m:r>
                                    <m:rPr>
                                      <m:sty m:val="p"/>
                                    </m:rPr>
                                    <a:rPr lang="ru-RU" sz="24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cos</m:t>
                                  </m:r>
                                </m:fName>
                                <m:e>
                                  <m:d>
                                    <m:dPr>
                                      <m:ctrlPr>
                                        <a:rPr lang="ru-RU"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ru-RU"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𝑎</m:t>
                                      </m:r>
                                    </m:e>
                                  </m:d>
                                </m:e>
                              </m:func>
                            </m:e>
                            <m:e>
                              <m:func>
                                <m:funcPr>
                                  <m:ctrlPr>
                                    <a:rPr lang="ru-RU"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funcPr>
                                <m:fName>
                                  <m:r>
                                    <m:rPr>
                                      <m:sty m:val="p"/>
                                    </m:rPr>
                                    <a:rPr lang="en-US" sz="24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sin</m:t>
                                  </m:r>
                                </m:fName>
                                <m:e>
                                  <m:d>
                                    <m:dPr>
                                      <m:ctrlPr>
                                        <a:rPr lang="ru-RU"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𝑎</m:t>
                                      </m:r>
                                    </m:e>
                                  </m:d>
                                </m:e>
                              </m:func>
                            </m:e>
                          </m:mr>
                          <m:mr>
                            <m:e>
                              <m:r>
                                <a:rPr lang="ru-RU"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func>
                                <m:funcPr>
                                  <m:ctrlPr>
                                    <a:rPr lang="ru-RU"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funcPr>
                                <m:fName>
                                  <m:r>
                                    <m:rPr>
                                      <m:sty m:val="p"/>
                                    </m:rPr>
                                    <a:rPr lang="ru-RU" sz="24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sin</m:t>
                                  </m:r>
                                </m:fName>
                                <m:e>
                                  <m:d>
                                    <m:dPr>
                                      <m:ctrlPr>
                                        <a:rPr lang="ru-RU"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ru-RU"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𝑎</m:t>
                                      </m:r>
                                    </m:e>
                                  </m:d>
                                </m:e>
                              </m:func>
                            </m:e>
                            <m:e>
                              <m:func>
                                <m:funcPr>
                                  <m:ctrlPr>
                                    <a:rPr lang="ru-RU"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funcPr>
                                <m:fName>
                                  <m:r>
                                    <m:rPr>
                                      <m:sty m:val="p"/>
                                    </m:rPr>
                                    <a:rPr lang="ru-RU" sz="24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cos</m:t>
                                  </m:r>
                                </m:fName>
                                <m:e>
                                  <m:d>
                                    <m:dPr>
                                      <m:ctrlPr>
                                        <a:rPr lang="ru-RU"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ru-RU"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𝑎</m:t>
                                      </m:r>
                                    </m:e>
                                  </m:d>
                                </m:e>
                              </m:func>
                            </m:e>
                          </m:mr>
                        </m:m>
                      </m:e>
                    </m:d>
                  </m:oMath>
                </a14:m>
                <a:r>
                  <a:rPr lang="ru-RU" sz="2400" dirty="0">
                    <a:solidFill>
                      <a:srgbClr val="000000"/>
                    </a:solidFill>
                    <a:effectLst/>
                    <a:latin typeface="Times New Roman" panose="02020603050405020304" pitchFamily="18" charset="0"/>
                    <a:ea typeface="Times New Roman" panose="02020603050405020304" pitchFamily="18" charset="0"/>
                  </a:rPr>
                  <a:t> </a:t>
                </a:r>
                <a:endParaRPr lang="ru-RU" sz="2400" dirty="0"/>
              </a:p>
            </p:txBody>
          </p:sp>
        </mc:Choice>
        <mc:Fallback>
          <p:sp>
            <p:nvSpPr>
              <p:cNvPr id="22" name="TextBox 21">
                <a:extLst>
                  <a:ext uri="{FF2B5EF4-FFF2-40B4-BE49-F238E27FC236}">
                    <a16:creationId xmlns:a16="http://schemas.microsoft.com/office/drawing/2014/main" id="{1895D806-579A-4229-9B1F-386813A42BDA}"/>
                  </a:ext>
                </a:extLst>
              </p:cNvPr>
              <p:cNvSpPr txBox="1">
                <a:spLocks noRot="1" noChangeAspect="1" noMove="1" noResize="1" noEditPoints="1" noAdjustHandles="1" noChangeArrowheads="1" noChangeShapeType="1" noTextEdit="1"/>
              </p:cNvSpPr>
              <p:nvPr/>
            </p:nvSpPr>
            <p:spPr>
              <a:xfrm>
                <a:off x="1017779" y="2771064"/>
                <a:ext cx="2112730" cy="805670"/>
              </a:xfrm>
              <a:prstGeom prst="rect">
                <a:avLst/>
              </a:prstGeom>
              <a:blipFill>
                <a:blip r:embed="rId2"/>
                <a:stretch>
                  <a:fillRect r="-24207"/>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313A20F6-1BCF-4B55-A81C-DC5B041A3283}"/>
                  </a:ext>
                </a:extLst>
              </p:cNvPr>
              <p:cNvSpPr txBox="1"/>
              <p:nvPr/>
            </p:nvSpPr>
            <p:spPr>
              <a:xfrm>
                <a:off x="2663603" y="2494995"/>
                <a:ext cx="4222549" cy="1115242"/>
              </a:xfrm>
              <a:prstGeom prst="rect">
                <a:avLst/>
              </a:prstGeom>
              <a:noFill/>
            </p:spPr>
            <p:txBody>
              <a:bodyPr wrap="square">
                <a:spAutoFit/>
              </a:bodyPr>
              <a:lstStyle/>
              <a:p>
                <a:pPr marL="2251075" indent="450215" algn="ctr">
                  <a:lnSpc>
                    <a:spcPct val="150000"/>
                  </a:lnSpc>
                  <a:spcBef>
                    <a:spcPts val="600"/>
                  </a:spcBef>
                  <a:spcAft>
                    <a:spcPts val="600"/>
                  </a:spcAft>
                </a:pPr>
                <a14:m>
                  <m:oMath xmlns:m="http://schemas.openxmlformats.org/officeDocument/2006/math">
                    <m:d>
                      <m:dPr>
                        <m:ctrlPr>
                          <a:rPr lang="ru-RU" sz="2400" i="1"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m>
                          <m:mPr>
                            <m:mcs>
                              <m:mc>
                                <m:mcPr>
                                  <m:count m:val="2"/>
                                  <m:mcJc m:val="center"/>
                                </m:mcPr>
                              </m:mc>
                            </m:mcs>
                            <m:ctrlPr>
                              <a:rPr lang="ru-RU"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mPr>
                          <m:mr>
                            <m:e>
                              <m:sSub>
                                <m:sSubPr>
                                  <m:ctrlPr>
                                    <a:rPr lang="ru-RU"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𝑘</m:t>
                                  </m:r>
                                </m:e>
                                <m:sub>
                                  <m:r>
                                    <a:rPr lang="ru-RU"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𝑥</m:t>
                                  </m:r>
                                </m:sub>
                              </m:sSub>
                            </m:e>
                            <m:e>
                              <m:r>
                                <a:rPr lang="ru-RU" sz="24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m:t>
                              </m:r>
                            </m:e>
                          </m:mr>
                          <m:mr>
                            <m:e>
                              <m:r>
                                <a:rPr lang="ru-RU" sz="24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m:t>
                              </m:r>
                            </m:e>
                            <m:e>
                              <m:sSub>
                                <m:sSubPr>
                                  <m:ctrlPr>
                                    <a:rPr lang="ru-RU"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𝑘</m:t>
                                  </m:r>
                                </m:e>
                                <m:sub>
                                  <m:r>
                                    <a:rPr lang="ru-RU"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𝑦</m:t>
                                  </m:r>
                                </m:sub>
                              </m:sSub>
                            </m:e>
                          </m:mr>
                        </m:m>
                      </m:e>
                    </m:d>
                  </m:oMath>
                </a14:m>
                <a:r>
                  <a:rPr lang="ru-RU"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ru-RU"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24" name="TextBox 23">
                <a:extLst>
                  <a:ext uri="{FF2B5EF4-FFF2-40B4-BE49-F238E27FC236}">
                    <a16:creationId xmlns:a16="http://schemas.microsoft.com/office/drawing/2014/main" id="{313A20F6-1BCF-4B55-A81C-DC5B041A3283}"/>
                  </a:ext>
                </a:extLst>
              </p:cNvPr>
              <p:cNvSpPr txBox="1">
                <a:spLocks noRot="1" noChangeAspect="1" noMove="1" noResize="1" noEditPoints="1" noAdjustHandles="1" noChangeArrowheads="1" noChangeShapeType="1" noTextEdit="1"/>
              </p:cNvSpPr>
              <p:nvPr/>
            </p:nvSpPr>
            <p:spPr>
              <a:xfrm>
                <a:off x="2663603" y="2494995"/>
                <a:ext cx="4222549" cy="1115242"/>
              </a:xfrm>
              <a:prstGeom prst="rect">
                <a:avLst/>
              </a:prstGeom>
              <a:blipFill>
                <a:blip r:embed="rId3"/>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76B60E33-9E8B-49D3-8E8F-B3069EDB671F}"/>
                  </a:ext>
                </a:extLst>
              </p:cNvPr>
              <p:cNvSpPr txBox="1"/>
              <p:nvPr/>
            </p:nvSpPr>
            <p:spPr>
              <a:xfrm>
                <a:off x="8877542" y="2712811"/>
                <a:ext cx="1571079" cy="9221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ru-RU" sz="2400" i="1" smtClean="0">
                              <a:solidFill>
                                <a:schemeClr val="tx1"/>
                              </a:solidFill>
                              <a:latin typeface="Cambria Math" panose="02040503050406030204" pitchFamily="18" charset="0"/>
                            </a:rPr>
                          </m:ctrlPr>
                        </m:dPr>
                        <m:e>
                          <m:m>
                            <m:mPr>
                              <m:plcHide m:val="on"/>
                              <m:mcs>
                                <m:mc>
                                  <m:mcPr>
                                    <m:count m:val="2"/>
                                    <m:mcJc m:val="center"/>
                                  </m:mcPr>
                                </m:mc>
                              </m:mcs>
                              <m:ctrlPr>
                                <a:rPr lang="ru-RU" sz="2400" i="1">
                                  <a:solidFill>
                                    <a:schemeClr val="tx1"/>
                                  </a:solidFill>
                                  <a:latin typeface="Cambria Math" panose="02040503050406030204" pitchFamily="18" charset="0"/>
                                </a:rPr>
                              </m:ctrlPr>
                            </m:mPr>
                            <m:mr>
                              <m:e>
                                <m:r>
                                  <a:rPr lang="ru-RU" sz="2400">
                                    <a:solidFill>
                                      <a:schemeClr val="tx1"/>
                                    </a:solidFill>
                                    <a:latin typeface="Cambria Math" panose="02040503050406030204" pitchFamily="18" charset="0"/>
                                  </a:rPr>
                                  <m:t>0</m:t>
                                </m:r>
                              </m:e>
                              <m:e>
                                <m:sSub>
                                  <m:sSubPr>
                                    <m:ctrlPr>
                                      <a:rPr lang="ru-RU" sz="2400" i="1">
                                        <a:solidFill>
                                          <a:schemeClr val="tx1"/>
                                        </a:solidFill>
                                        <a:latin typeface="Cambria Math" panose="02040503050406030204" pitchFamily="18" charset="0"/>
                                      </a:rPr>
                                    </m:ctrlPr>
                                  </m:sSubPr>
                                  <m:e>
                                    <m:r>
                                      <a:rPr lang="ru-RU" sz="2400" i="1">
                                        <a:solidFill>
                                          <a:schemeClr val="tx1"/>
                                        </a:solidFill>
                                        <a:latin typeface="Cambria Math" panose="02040503050406030204" pitchFamily="18" charset="0"/>
                                      </a:rPr>
                                      <m:t>𝑘</m:t>
                                    </m:r>
                                  </m:e>
                                  <m:sub>
                                    <m:r>
                                      <a:rPr lang="ru-RU" sz="2400" i="1">
                                        <a:solidFill>
                                          <a:schemeClr val="tx1"/>
                                        </a:solidFill>
                                        <a:latin typeface="Cambria Math" panose="02040503050406030204" pitchFamily="18" charset="0"/>
                                      </a:rPr>
                                      <m:t>𝑥𝑦</m:t>
                                    </m:r>
                                  </m:sub>
                                </m:sSub>
                              </m:e>
                            </m:mr>
                            <m:mr>
                              <m:e>
                                <m:sSub>
                                  <m:sSubPr>
                                    <m:ctrlPr>
                                      <a:rPr lang="ru-RU" sz="2400" i="1">
                                        <a:solidFill>
                                          <a:schemeClr val="tx1"/>
                                        </a:solidFill>
                                        <a:latin typeface="Cambria Math" panose="02040503050406030204" pitchFamily="18" charset="0"/>
                                      </a:rPr>
                                    </m:ctrlPr>
                                  </m:sSubPr>
                                  <m:e>
                                    <m:r>
                                      <a:rPr lang="ru-RU" sz="2400" i="1">
                                        <a:solidFill>
                                          <a:schemeClr val="tx1"/>
                                        </a:solidFill>
                                        <a:latin typeface="Cambria Math" panose="02040503050406030204" pitchFamily="18" charset="0"/>
                                      </a:rPr>
                                      <m:t>𝑘</m:t>
                                    </m:r>
                                  </m:e>
                                  <m:sub>
                                    <m:r>
                                      <a:rPr lang="ru-RU" sz="2400" i="1">
                                        <a:solidFill>
                                          <a:schemeClr val="tx1"/>
                                        </a:solidFill>
                                        <a:latin typeface="Cambria Math" panose="02040503050406030204" pitchFamily="18" charset="0"/>
                                      </a:rPr>
                                      <m:t>𝑦𝑥</m:t>
                                    </m:r>
                                  </m:sub>
                                </m:sSub>
                              </m:e>
                              <m:e>
                                <m:r>
                                  <a:rPr lang="ru-RU" sz="2400" i="0">
                                    <a:solidFill>
                                      <a:schemeClr val="tx1"/>
                                    </a:solidFill>
                                    <a:latin typeface="Cambria Math" panose="02040503050406030204" pitchFamily="18" charset="0"/>
                                  </a:rPr>
                                  <m:t>0</m:t>
                                </m:r>
                              </m:e>
                            </m:mr>
                          </m:m>
                        </m:e>
                      </m:d>
                    </m:oMath>
                  </m:oMathPara>
                </a14:m>
                <a:endParaRPr lang="ru-RU" sz="2400" dirty="0">
                  <a:solidFill>
                    <a:schemeClr val="tx1"/>
                  </a:solidFill>
                </a:endParaRPr>
              </a:p>
            </p:txBody>
          </p:sp>
        </mc:Choice>
        <mc:Fallback>
          <p:sp>
            <p:nvSpPr>
              <p:cNvPr id="25" name="TextBox 24">
                <a:extLst>
                  <a:ext uri="{FF2B5EF4-FFF2-40B4-BE49-F238E27FC236}">
                    <a16:creationId xmlns:a16="http://schemas.microsoft.com/office/drawing/2014/main" id="{76B60E33-9E8B-49D3-8E8F-B3069EDB671F}"/>
                  </a:ext>
                </a:extLst>
              </p:cNvPr>
              <p:cNvSpPr txBox="1">
                <a:spLocks noRot="1" noChangeAspect="1" noMove="1" noResize="1" noEditPoints="1" noAdjustHandles="1" noChangeArrowheads="1" noChangeShapeType="1" noTextEdit="1"/>
              </p:cNvSpPr>
              <p:nvPr/>
            </p:nvSpPr>
            <p:spPr>
              <a:xfrm>
                <a:off x="8877542" y="2712811"/>
                <a:ext cx="1571079" cy="922176"/>
              </a:xfrm>
              <a:prstGeom prst="rect">
                <a:avLst/>
              </a:prstGeom>
              <a:blipFill>
                <a:blip r:embed="rId4"/>
                <a:stretch>
                  <a:fillRect r="-4651"/>
                </a:stretch>
              </a:blipFill>
            </p:spPr>
            <p:txBody>
              <a:bodyPr/>
              <a:lstStyle/>
              <a:p>
                <a:r>
                  <a:rPr lang="ru-RU">
                    <a:noFill/>
                  </a:rPr>
                  <a:t> </a:t>
                </a:r>
              </a:p>
            </p:txBody>
          </p:sp>
        </mc:Fallback>
      </mc:AlternateContent>
      <p:sp>
        <p:nvSpPr>
          <p:cNvPr id="26" name="TextBox 25">
            <a:extLst>
              <a:ext uri="{FF2B5EF4-FFF2-40B4-BE49-F238E27FC236}">
                <a16:creationId xmlns:a16="http://schemas.microsoft.com/office/drawing/2014/main" id="{0580646B-EF62-4A87-AF1D-524AFEA1F99D}"/>
              </a:ext>
            </a:extLst>
          </p:cNvPr>
          <p:cNvSpPr txBox="1"/>
          <p:nvPr/>
        </p:nvSpPr>
        <p:spPr>
          <a:xfrm>
            <a:off x="1842541" y="3807128"/>
            <a:ext cx="1198330" cy="400110"/>
          </a:xfrm>
          <a:prstGeom prst="rect">
            <a:avLst/>
          </a:prstGeom>
          <a:noFill/>
        </p:spPr>
        <p:txBody>
          <a:bodyPr wrap="square">
            <a:spAutoFit/>
          </a:bodyPr>
          <a:lstStyle/>
          <a:p>
            <a:r>
              <a:rPr lang="ru-RU" sz="2000" dirty="0"/>
              <a:t>поворот</a:t>
            </a:r>
          </a:p>
        </p:txBody>
      </p:sp>
      <p:sp>
        <p:nvSpPr>
          <p:cNvPr id="27" name="TextBox 26">
            <a:extLst>
              <a:ext uri="{FF2B5EF4-FFF2-40B4-BE49-F238E27FC236}">
                <a16:creationId xmlns:a16="http://schemas.microsoft.com/office/drawing/2014/main" id="{7FD0CF57-D398-4D1A-92C5-FF807B6330E3}"/>
              </a:ext>
            </a:extLst>
          </p:cNvPr>
          <p:cNvSpPr txBox="1"/>
          <p:nvPr/>
        </p:nvSpPr>
        <p:spPr>
          <a:xfrm>
            <a:off x="9082360" y="3807128"/>
            <a:ext cx="1616701" cy="400110"/>
          </a:xfrm>
          <a:prstGeom prst="rect">
            <a:avLst/>
          </a:prstGeom>
          <a:noFill/>
        </p:spPr>
        <p:txBody>
          <a:bodyPr wrap="square">
            <a:spAutoFit/>
          </a:bodyPr>
          <a:lstStyle/>
          <a:p>
            <a:r>
              <a:rPr lang="ru-RU" sz="2000" dirty="0"/>
              <a:t>расширение</a:t>
            </a:r>
          </a:p>
        </p:txBody>
      </p:sp>
      <p:sp>
        <p:nvSpPr>
          <p:cNvPr id="28" name="TextBox 27">
            <a:extLst>
              <a:ext uri="{FF2B5EF4-FFF2-40B4-BE49-F238E27FC236}">
                <a16:creationId xmlns:a16="http://schemas.microsoft.com/office/drawing/2014/main" id="{D34E96CD-78D7-4FB6-8A6A-C9C85C58258B}"/>
              </a:ext>
            </a:extLst>
          </p:cNvPr>
          <p:cNvSpPr txBox="1"/>
          <p:nvPr/>
        </p:nvSpPr>
        <p:spPr>
          <a:xfrm>
            <a:off x="5060019" y="3807128"/>
            <a:ext cx="2360017" cy="400110"/>
          </a:xfrm>
          <a:prstGeom prst="rect">
            <a:avLst/>
          </a:prstGeom>
          <a:noFill/>
        </p:spPr>
        <p:txBody>
          <a:bodyPr wrap="square">
            <a:spAutoFit/>
          </a:bodyPr>
          <a:lstStyle/>
          <a:p>
            <a:r>
              <a:rPr lang="ru-RU" sz="2000" dirty="0"/>
              <a:t>растяжения/сжатия</a:t>
            </a:r>
          </a:p>
        </p:txBody>
      </p:sp>
    </p:spTree>
    <p:extLst>
      <p:ext uri="{BB962C8B-B14F-4D97-AF65-F5344CB8AC3E}">
        <p14:creationId xmlns:p14="http://schemas.microsoft.com/office/powerpoint/2010/main" val="2853648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D479C7-3DB2-4AC8-AF89-80617F79D83B}"/>
              </a:ext>
            </a:extLst>
          </p:cNvPr>
          <p:cNvSpPr>
            <a:spLocks noGrp="1"/>
          </p:cNvSpPr>
          <p:nvPr>
            <p:ph type="title"/>
          </p:nvPr>
        </p:nvSpPr>
        <p:spPr>
          <a:xfrm>
            <a:off x="525453" y="69070"/>
            <a:ext cx="5124025" cy="1325563"/>
          </a:xfrm>
        </p:spPr>
        <p:txBody>
          <a:bodyPr/>
          <a:lstStyle/>
          <a:p>
            <a:r>
              <a:rPr lang="ru-RU" dirty="0"/>
              <a:t>Разработка модели</a:t>
            </a:r>
          </a:p>
        </p:txBody>
      </p:sp>
      <p:sp>
        <p:nvSpPr>
          <p:cNvPr id="5" name="TextBox 4">
            <a:extLst>
              <a:ext uri="{FF2B5EF4-FFF2-40B4-BE49-F238E27FC236}">
                <a16:creationId xmlns:a16="http://schemas.microsoft.com/office/drawing/2014/main" id="{EE80AA5B-8713-49E0-A272-1FA64B18606E}"/>
              </a:ext>
            </a:extLst>
          </p:cNvPr>
          <p:cNvSpPr txBox="1"/>
          <p:nvPr/>
        </p:nvSpPr>
        <p:spPr>
          <a:xfrm>
            <a:off x="11041053" y="6195173"/>
            <a:ext cx="783393" cy="369332"/>
          </a:xfrm>
          <a:prstGeom prst="rect">
            <a:avLst/>
          </a:prstGeom>
          <a:noFill/>
        </p:spPr>
        <p:txBody>
          <a:bodyPr wrap="square" rtlCol="0">
            <a:spAutoFit/>
          </a:bodyPr>
          <a:lstStyle/>
          <a:p>
            <a:pPr algn="r"/>
            <a:r>
              <a:rPr lang="en-US" dirty="0"/>
              <a:t>9/24</a:t>
            </a:r>
            <a:endParaRPr lang="ru-RU" dirty="0"/>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1895D806-579A-4229-9B1F-386813A42BDA}"/>
                  </a:ext>
                </a:extLst>
              </p:cNvPr>
              <p:cNvSpPr txBox="1"/>
              <p:nvPr/>
            </p:nvSpPr>
            <p:spPr>
              <a:xfrm>
                <a:off x="936240" y="1272038"/>
                <a:ext cx="2112730" cy="805670"/>
              </a:xfrm>
              <a:prstGeom prst="rect">
                <a:avLst/>
              </a:prstGeom>
              <a:noFill/>
            </p:spPr>
            <p:txBody>
              <a:bodyPr wrap="square">
                <a:spAutoFit/>
              </a:bodyPr>
              <a:lstStyle/>
              <a:p>
                <a14:m>
                  <m:oMath xmlns:m="http://schemas.openxmlformats.org/officeDocument/2006/math">
                    <m:d>
                      <m:dPr>
                        <m:ctrlPr>
                          <a:rPr lang="ru-RU" sz="2400" i="1"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m>
                          <m:mPr>
                            <m:mcs>
                              <m:mc>
                                <m:mcPr>
                                  <m:count m:val="2"/>
                                  <m:mcJc m:val="center"/>
                                </m:mcPr>
                              </m:mc>
                            </m:mcs>
                            <m:ctrlPr>
                              <a:rPr lang="ru-RU"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mPr>
                          <m:mr>
                            <m:e>
                              <m:func>
                                <m:funcPr>
                                  <m:ctrlPr>
                                    <a:rPr lang="ru-RU"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funcPr>
                                <m:fName>
                                  <m:r>
                                    <m:rPr>
                                      <m:sty m:val="p"/>
                                    </m:rPr>
                                    <a:rPr lang="ru-RU" sz="24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cos</m:t>
                                  </m:r>
                                </m:fName>
                                <m:e>
                                  <m:d>
                                    <m:dPr>
                                      <m:ctrlPr>
                                        <a:rPr lang="ru-RU"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ru-RU"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𝑎</m:t>
                                      </m:r>
                                    </m:e>
                                  </m:d>
                                </m:e>
                              </m:func>
                            </m:e>
                            <m:e>
                              <m:func>
                                <m:funcPr>
                                  <m:ctrlPr>
                                    <a:rPr lang="ru-RU"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funcPr>
                                <m:fName>
                                  <m:r>
                                    <m:rPr>
                                      <m:sty m:val="p"/>
                                    </m:rPr>
                                    <a:rPr lang="en-US" sz="24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sin</m:t>
                                  </m:r>
                                </m:fName>
                                <m:e>
                                  <m:d>
                                    <m:dPr>
                                      <m:ctrlPr>
                                        <a:rPr lang="ru-RU"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𝑎</m:t>
                                      </m:r>
                                    </m:e>
                                  </m:d>
                                </m:e>
                              </m:func>
                            </m:e>
                          </m:mr>
                          <m:mr>
                            <m:e>
                              <m:r>
                                <a:rPr lang="ru-RU"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func>
                                <m:funcPr>
                                  <m:ctrlPr>
                                    <a:rPr lang="ru-RU"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funcPr>
                                <m:fName>
                                  <m:r>
                                    <m:rPr>
                                      <m:sty m:val="p"/>
                                    </m:rPr>
                                    <a:rPr lang="ru-RU" sz="24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sin</m:t>
                                  </m:r>
                                </m:fName>
                                <m:e>
                                  <m:d>
                                    <m:dPr>
                                      <m:ctrlPr>
                                        <a:rPr lang="ru-RU"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ru-RU"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𝑎</m:t>
                                      </m:r>
                                    </m:e>
                                  </m:d>
                                </m:e>
                              </m:func>
                            </m:e>
                            <m:e>
                              <m:func>
                                <m:funcPr>
                                  <m:ctrlPr>
                                    <a:rPr lang="ru-RU"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funcPr>
                                <m:fName>
                                  <m:r>
                                    <m:rPr>
                                      <m:sty m:val="p"/>
                                    </m:rPr>
                                    <a:rPr lang="ru-RU" sz="24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cos</m:t>
                                  </m:r>
                                </m:fName>
                                <m:e>
                                  <m:d>
                                    <m:dPr>
                                      <m:ctrlPr>
                                        <a:rPr lang="ru-RU"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ru-RU"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𝑎</m:t>
                                      </m:r>
                                    </m:e>
                                  </m:d>
                                </m:e>
                              </m:func>
                            </m:e>
                          </m:mr>
                        </m:m>
                      </m:e>
                    </m:d>
                  </m:oMath>
                </a14:m>
                <a:r>
                  <a:rPr lang="ru-RU" sz="2400" dirty="0">
                    <a:solidFill>
                      <a:srgbClr val="000000"/>
                    </a:solidFill>
                    <a:effectLst/>
                    <a:latin typeface="Times New Roman" panose="02020603050405020304" pitchFamily="18" charset="0"/>
                    <a:ea typeface="Times New Roman" panose="02020603050405020304" pitchFamily="18" charset="0"/>
                  </a:rPr>
                  <a:t> </a:t>
                </a:r>
                <a:endParaRPr lang="ru-RU" sz="2400" dirty="0"/>
              </a:p>
            </p:txBody>
          </p:sp>
        </mc:Choice>
        <mc:Fallback>
          <p:sp>
            <p:nvSpPr>
              <p:cNvPr id="22" name="TextBox 21">
                <a:extLst>
                  <a:ext uri="{FF2B5EF4-FFF2-40B4-BE49-F238E27FC236}">
                    <a16:creationId xmlns:a16="http://schemas.microsoft.com/office/drawing/2014/main" id="{1895D806-579A-4229-9B1F-386813A42BDA}"/>
                  </a:ext>
                </a:extLst>
              </p:cNvPr>
              <p:cNvSpPr txBox="1">
                <a:spLocks noRot="1" noChangeAspect="1" noMove="1" noResize="1" noEditPoints="1" noAdjustHandles="1" noChangeArrowheads="1" noChangeShapeType="1" noTextEdit="1"/>
              </p:cNvSpPr>
              <p:nvPr/>
            </p:nvSpPr>
            <p:spPr>
              <a:xfrm>
                <a:off x="936240" y="1272038"/>
                <a:ext cx="2112730" cy="805670"/>
              </a:xfrm>
              <a:prstGeom prst="rect">
                <a:avLst/>
              </a:prstGeom>
              <a:blipFill>
                <a:blip r:embed="rId2"/>
                <a:stretch>
                  <a:fillRect r="-24566"/>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313A20F6-1BCF-4B55-A81C-DC5B041A3283}"/>
                  </a:ext>
                </a:extLst>
              </p:cNvPr>
              <p:cNvSpPr txBox="1"/>
              <p:nvPr/>
            </p:nvSpPr>
            <p:spPr>
              <a:xfrm>
                <a:off x="2582064" y="995969"/>
                <a:ext cx="4222549" cy="1115242"/>
              </a:xfrm>
              <a:prstGeom prst="rect">
                <a:avLst/>
              </a:prstGeom>
              <a:noFill/>
            </p:spPr>
            <p:txBody>
              <a:bodyPr wrap="square">
                <a:spAutoFit/>
              </a:bodyPr>
              <a:lstStyle/>
              <a:p>
                <a:pPr marL="2251075" indent="450215" algn="ctr">
                  <a:lnSpc>
                    <a:spcPct val="150000"/>
                  </a:lnSpc>
                  <a:spcBef>
                    <a:spcPts val="600"/>
                  </a:spcBef>
                  <a:spcAft>
                    <a:spcPts val="600"/>
                  </a:spcAft>
                </a:pPr>
                <a14:m>
                  <m:oMath xmlns:m="http://schemas.openxmlformats.org/officeDocument/2006/math">
                    <m:d>
                      <m:dPr>
                        <m:ctrlPr>
                          <a:rPr lang="ru-RU" sz="2400" i="1"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m>
                          <m:mPr>
                            <m:mcs>
                              <m:mc>
                                <m:mcPr>
                                  <m:count m:val="2"/>
                                  <m:mcJc m:val="center"/>
                                </m:mcPr>
                              </m:mc>
                            </m:mcs>
                            <m:ctrlPr>
                              <a:rPr lang="ru-RU"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mPr>
                          <m:mr>
                            <m:e>
                              <m:sSub>
                                <m:sSubPr>
                                  <m:ctrlPr>
                                    <a:rPr lang="ru-RU"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𝑘</m:t>
                                  </m:r>
                                </m:e>
                                <m:sub>
                                  <m:r>
                                    <a:rPr lang="ru-RU"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𝑥</m:t>
                                  </m:r>
                                </m:sub>
                              </m:sSub>
                            </m:e>
                            <m:e>
                              <m:r>
                                <a:rPr lang="ru-RU" sz="24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m:t>
                              </m:r>
                            </m:e>
                          </m:mr>
                          <m:mr>
                            <m:e>
                              <m:r>
                                <a:rPr lang="ru-RU" sz="24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m:t>
                              </m:r>
                            </m:e>
                            <m:e>
                              <m:sSub>
                                <m:sSubPr>
                                  <m:ctrlPr>
                                    <a:rPr lang="ru-RU"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𝑘</m:t>
                                  </m:r>
                                </m:e>
                                <m:sub>
                                  <m:r>
                                    <a:rPr lang="ru-RU"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𝑦</m:t>
                                  </m:r>
                                </m:sub>
                              </m:sSub>
                            </m:e>
                          </m:mr>
                        </m:m>
                      </m:e>
                    </m:d>
                  </m:oMath>
                </a14:m>
                <a:r>
                  <a:rPr lang="ru-RU"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ru-RU"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24" name="TextBox 23">
                <a:extLst>
                  <a:ext uri="{FF2B5EF4-FFF2-40B4-BE49-F238E27FC236}">
                    <a16:creationId xmlns:a16="http://schemas.microsoft.com/office/drawing/2014/main" id="{313A20F6-1BCF-4B55-A81C-DC5B041A3283}"/>
                  </a:ext>
                </a:extLst>
              </p:cNvPr>
              <p:cNvSpPr txBox="1">
                <a:spLocks noRot="1" noChangeAspect="1" noMove="1" noResize="1" noEditPoints="1" noAdjustHandles="1" noChangeArrowheads="1" noChangeShapeType="1" noTextEdit="1"/>
              </p:cNvSpPr>
              <p:nvPr/>
            </p:nvSpPr>
            <p:spPr>
              <a:xfrm>
                <a:off x="2582064" y="995969"/>
                <a:ext cx="4222549" cy="1115242"/>
              </a:xfrm>
              <a:prstGeom prst="rect">
                <a:avLst/>
              </a:prstGeom>
              <a:blipFill>
                <a:blip r:embed="rId3"/>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76B60E33-9E8B-49D3-8E8F-B3069EDB671F}"/>
                  </a:ext>
                </a:extLst>
              </p:cNvPr>
              <p:cNvSpPr txBox="1"/>
              <p:nvPr/>
            </p:nvSpPr>
            <p:spPr>
              <a:xfrm>
                <a:off x="8796003" y="1213785"/>
                <a:ext cx="1571079" cy="9221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ru-RU" sz="2400" i="1" smtClean="0">
                              <a:solidFill>
                                <a:schemeClr val="tx1"/>
                              </a:solidFill>
                              <a:latin typeface="Cambria Math" panose="02040503050406030204" pitchFamily="18" charset="0"/>
                            </a:rPr>
                          </m:ctrlPr>
                        </m:dPr>
                        <m:e>
                          <m:m>
                            <m:mPr>
                              <m:plcHide m:val="on"/>
                              <m:mcs>
                                <m:mc>
                                  <m:mcPr>
                                    <m:count m:val="2"/>
                                    <m:mcJc m:val="center"/>
                                  </m:mcPr>
                                </m:mc>
                              </m:mcs>
                              <m:ctrlPr>
                                <a:rPr lang="ru-RU" sz="2400" i="1">
                                  <a:solidFill>
                                    <a:schemeClr val="tx1"/>
                                  </a:solidFill>
                                  <a:latin typeface="Cambria Math" panose="02040503050406030204" pitchFamily="18" charset="0"/>
                                </a:rPr>
                              </m:ctrlPr>
                            </m:mPr>
                            <m:mr>
                              <m:e>
                                <m:r>
                                  <a:rPr lang="ru-RU" sz="2400">
                                    <a:solidFill>
                                      <a:schemeClr val="tx1"/>
                                    </a:solidFill>
                                    <a:latin typeface="Cambria Math" panose="02040503050406030204" pitchFamily="18" charset="0"/>
                                  </a:rPr>
                                  <m:t>0</m:t>
                                </m:r>
                              </m:e>
                              <m:e>
                                <m:sSub>
                                  <m:sSubPr>
                                    <m:ctrlPr>
                                      <a:rPr lang="ru-RU" sz="2400" i="1">
                                        <a:solidFill>
                                          <a:schemeClr val="tx1"/>
                                        </a:solidFill>
                                        <a:latin typeface="Cambria Math" panose="02040503050406030204" pitchFamily="18" charset="0"/>
                                      </a:rPr>
                                    </m:ctrlPr>
                                  </m:sSubPr>
                                  <m:e>
                                    <m:r>
                                      <a:rPr lang="ru-RU" sz="2400" i="1">
                                        <a:solidFill>
                                          <a:schemeClr val="tx1"/>
                                        </a:solidFill>
                                        <a:latin typeface="Cambria Math" panose="02040503050406030204" pitchFamily="18" charset="0"/>
                                      </a:rPr>
                                      <m:t>𝑘</m:t>
                                    </m:r>
                                  </m:e>
                                  <m:sub>
                                    <m:r>
                                      <a:rPr lang="ru-RU" sz="2400" i="1">
                                        <a:solidFill>
                                          <a:schemeClr val="tx1"/>
                                        </a:solidFill>
                                        <a:latin typeface="Cambria Math" panose="02040503050406030204" pitchFamily="18" charset="0"/>
                                      </a:rPr>
                                      <m:t>𝑥𝑦</m:t>
                                    </m:r>
                                  </m:sub>
                                </m:sSub>
                              </m:e>
                            </m:mr>
                            <m:mr>
                              <m:e>
                                <m:sSub>
                                  <m:sSubPr>
                                    <m:ctrlPr>
                                      <a:rPr lang="ru-RU" sz="2400" i="1">
                                        <a:solidFill>
                                          <a:schemeClr val="tx1"/>
                                        </a:solidFill>
                                        <a:latin typeface="Cambria Math" panose="02040503050406030204" pitchFamily="18" charset="0"/>
                                      </a:rPr>
                                    </m:ctrlPr>
                                  </m:sSubPr>
                                  <m:e>
                                    <m:r>
                                      <a:rPr lang="ru-RU" sz="2400" i="1">
                                        <a:solidFill>
                                          <a:schemeClr val="tx1"/>
                                        </a:solidFill>
                                        <a:latin typeface="Cambria Math" panose="02040503050406030204" pitchFamily="18" charset="0"/>
                                      </a:rPr>
                                      <m:t>𝑘</m:t>
                                    </m:r>
                                  </m:e>
                                  <m:sub>
                                    <m:r>
                                      <a:rPr lang="ru-RU" sz="2400" i="1">
                                        <a:solidFill>
                                          <a:schemeClr val="tx1"/>
                                        </a:solidFill>
                                        <a:latin typeface="Cambria Math" panose="02040503050406030204" pitchFamily="18" charset="0"/>
                                      </a:rPr>
                                      <m:t>𝑦𝑥</m:t>
                                    </m:r>
                                  </m:sub>
                                </m:sSub>
                              </m:e>
                              <m:e>
                                <m:r>
                                  <a:rPr lang="ru-RU" sz="2400" i="0">
                                    <a:solidFill>
                                      <a:schemeClr val="tx1"/>
                                    </a:solidFill>
                                    <a:latin typeface="Cambria Math" panose="02040503050406030204" pitchFamily="18" charset="0"/>
                                  </a:rPr>
                                  <m:t>0</m:t>
                                </m:r>
                              </m:e>
                            </m:mr>
                          </m:m>
                        </m:e>
                      </m:d>
                    </m:oMath>
                  </m:oMathPara>
                </a14:m>
                <a:endParaRPr lang="ru-RU" sz="2400" dirty="0">
                  <a:solidFill>
                    <a:schemeClr val="tx1"/>
                  </a:solidFill>
                </a:endParaRPr>
              </a:p>
            </p:txBody>
          </p:sp>
        </mc:Choice>
        <mc:Fallback>
          <p:sp>
            <p:nvSpPr>
              <p:cNvPr id="25" name="TextBox 24">
                <a:extLst>
                  <a:ext uri="{FF2B5EF4-FFF2-40B4-BE49-F238E27FC236}">
                    <a16:creationId xmlns:a16="http://schemas.microsoft.com/office/drawing/2014/main" id="{76B60E33-9E8B-49D3-8E8F-B3069EDB671F}"/>
                  </a:ext>
                </a:extLst>
              </p:cNvPr>
              <p:cNvSpPr txBox="1">
                <a:spLocks noRot="1" noChangeAspect="1" noMove="1" noResize="1" noEditPoints="1" noAdjustHandles="1" noChangeArrowheads="1" noChangeShapeType="1" noTextEdit="1"/>
              </p:cNvSpPr>
              <p:nvPr/>
            </p:nvSpPr>
            <p:spPr>
              <a:xfrm>
                <a:off x="8796003" y="1213785"/>
                <a:ext cx="1571079" cy="922176"/>
              </a:xfrm>
              <a:prstGeom prst="rect">
                <a:avLst/>
              </a:prstGeom>
              <a:blipFill>
                <a:blip r:embed="rId4"/>
                <a:stretch>
                  <a:fillRect r="-4651"/>
                </a:stretch>
              </a:blipFill>
            </p:spPr>
            <p:txBody>
              <a:bodyPr/>
              <a:lstStyle/>
              <a:p>
                <a:r>
                  <a:rPr lang="ru-RU">
                    <a:noFill/>
                  </a:rPr>
                  <a:t> </a:t>
                </a:r>
              </a:p>
            </p:txBody>
          </p:sp>
        </mc:Fallback>
      </mc:AlternateContent>
      <p:sp>
        <p:nvSpPr>
          <p:cNvPr id="26" name="TextBox 25">
            <a:extLst>
              <a:ext uri="{FF2B5EF4-FFF2-40B4-BE49-F238E27FC236}">
                <a16:creationId xmlns:a16="http://schemas.microsoft.com/office/drawing/2014/main" id="{0580646B-EF62-4A87-AF1D-524AFEA1F99D}"/>
              </a:ext>
            </a:extLst>
          </p:cNvPr>
          <p:cNvSpPr txBox="1"/>
          <p:nvPr/>
        </p:nvSpPr>
        <p:spPr>
          <a:xfrm>
            <a:off x="1766190" y="2308102"/>
            <a:ext cx="1198330" cy="400110"/>
          </a:xfrm>
          <a:prstGeom prst="rect">
            <a:avLst/>
          </a:prstGeom>
          <a:noFill/>
        </p:spPr>
        <p:txBody>
          <a:bodyPr wrap="square">
            <a:spAutoFit/>
          </a:bodyPr>
          <a:lstStyle/>
          <a:p>
            <a:r>
              <a:rPr lang="ru-RU" sz="2000" dirty="0"/>
              <a:t>поворот</a:t>
            </a:r>
          </a:p>
        </p:txBody>
      </p:sp>
      <p:sp>
        <p:nvSpPr>
          <p:cNvPr id="27" name="TextBox 26">
            <a:extLst>
              <a:ext uri="{FF2B5EF4-FFF2-40B4-BE49-F238E27FC236}">
                <a16:creationId xmlns:a16="http://schemas.microsoft.com/office/drawing/2014/main" id="{7FD0CF57-D398-4D1A-92C5-FF807B6330E3}"/>
              </a:ext>
            </a:extLst>
          </p:cNvPr>
          <p:cNvSpPr txBox="1"/>
          <p:nvPr/>
        </p:nvSpPr>
        <p:spPr>
          <a:xfrm>
            <a:off x="9000821" y="2308102"/>
            <a:ext cx="1616701" cy="400110"/>
          </a:xfrm>
          <a:prstGeom prst="rect">
            <a:avLst/>
          </a:prstGeom>
          <a:noFill/>
        </p:spPr>
        <p:txBody>
          <a:bodyPr wrap="square">
            <a:spAutoFit/>
          </a:bodyPr>
          <a:lstStyle/>
          <a:p>
            <a:r>
              <a:rPr lang="ru-RU" sz="2000" dirty="0"/>
              <a:t>расширение</a:t>
            </a:r>
          </a:p>
        </p:txBody>
      </p:sp>
      <p:sp>
        <p:nvSpPr>
          <p:cNvPr id="28" name="TextBox 27">
            <a:extLst>
              <a:ext uri="{FF2B5EF4-FFF2-40B4-BE49-F238E27FC236}">
                <a16:creationId xmlns:a16="http://schemas.microsoft.com/office/drawing/2014/main" id="{D34E96CD-78D7-4FB6-8A6A-C9C85C58258B}"/>
              </a:ext>
            </a:extLst>
          </p:cNvPr>
          <p:cNvSpPr txBox="1"/>
          <p:nvPr/>
        </p:nvSpPr>
        <p:spPr>
          <a:xfrm>
            <a:off x="4978480" y="2308355"/>
            <a:ext cx="2360017" cy="400110"/>
          </a:xfrm>
          <a:prstGeom prst="rect">
            <a:avLst/>
          </a:prstGeom>
          <a:noFill/>
        </p:spPr>
        <p:txBody>
          <a:bodyPr wrap="square">
            <a:spAutoFit/>
          </a:bodyPr>
          <a:lstStyle/>
          <a:p>
            <a:r>
              <a:rPr lang="ru-RU" sz="2000" dirty="0"/>
              <a:t>растяжения/сжатия</a:t>
            </a:r>
          </a:p>
        </p:txBody>
      </p:sp>
      <p:sp>
        <p:nvSpPr>
          <p:cNvPr id="11" name="TextBox 10">
            <a:extLst>
              <a:ext uri="{FF2B5EF4-FFF2-40B4-BE49-F238E27FC236}">
                <a16:creationId xmlns:a16="http://schemas.microsoft.com/office/drawing/2014/main" id="{9706A8C1-1DBE-4FCF-9543-74D31B449B7B}"/>
              </a:ext>
            </a:extLst>
          </p:cNvPr>
          <p:cNvSpPr txBox="1"/>
          <p:nvPr/>
        </p:nvSpPr>
        <p:spPr>
          <a:xfrm>
            <a:off x="4867820" y="2880353"/>
            <a:ext cx="2738589" cy="400110"/>
          </a:xfrm>
          <a:prstGeom prst="rect">
            <a:avLst/>
          </a:prstGeom>
          <a:noFill/>
        </p:spPr>
        <p:txBody>
          <a:bodyPr wrap="square">
            <a:spAutoFit/>
          </a:bodyPr>
          <a:lstStyle/>
          <a:p>
            <a:r>
              <a:rPr lang="ru-RU" sz="2000" dirty="0"/>
              <a:t>нужно инвертировать !</a:t>
            </a:r>
          </a:p>
        </p:txBody>
      </p:sp>
      <p:sp>
        <p:nvSpPr>
          <p:cNvPr id="12" name="TextBox 11">
            <a:extLst>
              <a:ext uri="{FF2B5EF4-FFF2-40B4-BE49-F238E27FC236}">
                <a16:creationId xmlns:a16="http://schemas.microsoft.com/office/drawing/2014/main" id="{49084792-105E-45F2-A01F-A8911EA96E4C}"/>
              </a:ext>
            </a:extLst>
          </p:cNvPr>
          <p:cNvSpPr txBox="1"/>
          <p:nvPr/>
        </p:nvSpPr>
        <p:spPr>
          <a:xfrm>
            <a:off x="8439876" y="2880353"/>
            <a:ext cx="2738589" cy="400110"/>
          </a:xfrm>
          <a:prstGeom prst="rect">
            <a:avLst/>
          </a:prstGeom>
          <a:noFill/>
        </p:spPr>
        <p:txBody>
          <a:bodyPr wrap="square">
            <a:spAutoFit/>
          </a:bodyPr>
          <a:lstStyle/>
          <a:p>
            <a:r>
              <a:rPr lang="ru-RU" sz="2000" dirty="0"/>
              <a:t>нужно инвертировать !</a:t>
            </a:r>
          </a:p>
        </p:txBody>
      </p:sp>
      <p:sp>
        <p:nvSpPr>
          <p:cNvPr id="14" name="TextBox 13">
            <a:extLst>
              <a:ext uri="{FF2B5EF4-FFF2-40B4-BE49-F238E27FC236}">
                <a16:creationId xmlns:a16="http://schemas.microsoft.com/office/drawing/2014/main" id="{BF6E11A6-0EF9-4847-B0AC-4175CEA003E1}"/>
              </a:ext>
            </a:extLst>
          </p:cNvPr>
          <p:cNvSpPr txBox="1"/>
          <p:nvPr/>
        </p:nvSpPr>
        <p:spPr>
          <a:xfrm>
            <a:off x="626344" y="3569417"/>
            <a:ext cx="1986297" cy="369332"/>
          </a:xfrm>
          <a:prstGeom prst="rect">
            <a:avLst/>
          </a:prstGeom>
          <a:noFill/>
        </p:spPr>
        <p:txBody>
          <a:bodyPr wrap="square">
            <a:spAutoFit/>
          </a:bodyPr>
          <a:lstStyle/>
          <a:p>
            <a:r>
              <a:rPr lang="ru-RU" dirty="0"/>
              <a:t>Простая аналогия</a:t>
            </a:r>
          </a:p>
        </p:txBody>
      </p:sp>
      <p:sp>
        <p:nvSpPr>
          <p:cNvPr id="16" name="TextBox 15">
            <a:extLst>
              <a:ext uri="{FF2B5EF4-FFF2-40B4-BE49-F238E27FC236}">
                <a16:creationId xmlns:a16="http://schemas.microsoft.com/office/drawing/2014/main" id="{C14FF945-E560-4F96-AC2E-7F12DACA2CFB}"/>
              </a:ext>
            </a:extLst>
          </p:cNvPr>
          <p:cNvSpPr txBox="1"/>
          <p:nvPr/>
        </p:nvSpPr>
        <p:spPr>
          <a:xfrm>
            <a:off x="626344" y="4005132"/>
            <a:ext cx="11132724" cy="1754326"/>
          </a:xfrm>
          <a:prstGeom prst="rect">
            <a:avLst/>
          </a:prstGeom>
          <a:noFill/>
        </p:spPr>
        <p:txBody>
          <a:bodyPr wrap="square">
            <a:spAutoFit/>
          </a:bodyPr>
          <a:lstStyle/>
          <a:p>
            <a:pPr algn="just"/>
            <a:r>
              <a:rPr lang="ru-RU" dirty="0"/>
              <a:t>При повороте картинки на 30 градусов против часовой стрелки, требует от наблюдателя “повернуть” свой взгляд также на 30 градусов против часовой, чтобы увидеть такую же картинку.</a:t>
            </a:r>
          </a:p>
          <a:p>
            <a:pPr algn="just"/>
            <a:r>
              <a:rPr lang="ru-RU" dirty="0"/>
              <a:t>Но, например, при растяжении изображения в 5 раз, если наблюдатель также “увеличит” взгляд в 5 раз (например, посмотрит через увеличительное стекло), то он просто ничего не увидит, так как картинка увеличиться уже в 25 раз. В данном преобразовании, взгляд наблюдателя нужно пропорционально “уменьшить” в 5 раз, чтобы увидеть ту же картинку.</a:t>
            </a:r>
          </a:p>
        </p:txBody>
      </p:sp>
    </p:spTree>
    <p:extLst>
      <p:ext uri="{BB962C8B-B14F-4D97-AF65-F5344CB8AC3E}">
        <p14:creationId xmlns:p14="http://schemas.microsoft.com/office/powerpoint/2010/main" val="484584807"/>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704</TotalTime>
  <Words>1945</Words>
  <Application>Microsoft Office PowerPoint</Application>
  <PresentationFormat>Широкоэкранный</PresentationFormat>
  <Paragraphs>565</Paragraphs>
  <Slides>24</Slides>
  <Notes>0</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24</vt:i4>
      </vt:variant>
    </vt:vector>
  </HeadingPairs>
  <TitlesOfParts>
    <vt:vector size="32" baseType="lpstr">
      <vt:lpstr>Arial</vt:lpstr>
      <vt:lpstr>Calibri</vt:lpstr>
      <vt:lpstr>Calibri Light</vt:lpstr>
      <vt:lpstr>Cambria Math</vt:lpstr>
      <vt:lpstr>Consolas</vt:lpstr>
      <vt:lpstr>Courier New</vt:lpstr>
      <vt:lpstr>Times New Roman</vt:lpstr>
      <vt:lpstr>Тема Office</vt:lpstr>
      <vt:lpstr>Моделирование аффинных преобразований над признаковым пространством</vt:lpstr>
      <vt:lpstr>Презентация PowerPoint</vt:lpstr>
      <vt:lpstr>Средства разработки</vt:lpstr>
      <vt:lpstr>Разработка модели</vt:lpstr>
      <vt:lpstr>Разработка модели</vt:lpstr>
      <vt:lpstr>Разработка модели</vt:lpstr>
      <vt:lpstr>Разработка модели</vt:lpstr>
      <vt:lpstr>Разработка модели</vt:lpstr>
      <vt:lpstr>Разработка модели</vt:lpstr>
      <vt:lpstr>Разработка модели</vt:lpstr>
      <vt:lpstr>Разработка модели</vt:lpstr>
      <vt:lpstr>Разработка модели</vt:lpstr>
      <vt:lpstr>Разработка модели</vt:lpstr>
      <vt:lpstr>Разработка модели</vt:lpstr>
      <vt:lpstr>Разработка модели</vt:lpstr>
      <vt:lpstr>Разработка модели</vt:lpstr>
      <vt:lpstr>Разработка модели</vt:lpstr>
      <vt:lpstr>Разработка модели</vt:lpstr>
      <vt:lpstr>Разработка модели</vt:lpstr>
      <vt:lpstr>Разработка модели</vt:lpstr>
      <vt:lpstr>Разработка модели</vt:lpstr>
      <vt:lpstr>Исследование работы модели</vt:lpstr>
      <vt:lpstr>Исследование работы модели</vt:lpstr>
      <vt:lpstr>Заключение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Алгоритмы аккумуляции матриц в многопоточном режиме</dc:title>
  <dc:creator>Богдан Прогер</dc:creator>
  <cp:lastModifiedBy>Klintsov Simon</cp:lastModifiedBy>
  <cp:revision>184</cp:revision>
  <dcterms:created xsi:type="dcterms:W3CDTF">2024-04-24T14:13:04Z</dcterms:created>
  <dcterms:modified xsi:type="dcterms:W3CDTF">2025-12-14T20:45:06Z</dcterms:modified>
</cp:coreProperties>
</file>